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718" r:id="rId2"/>
    <p:sldId id="337" r:id="rId3"/>
    <p:sldId id="710" r:id="rId4"/>
    <p:sldId id="711" r:id="rId5"/>
    <p:sldId id="713" r:id="rId6"/>
    <p:sldId id="716" r:id="rId7"/>
    <p:sldId id="484" r:id="rId8"/>
    <p:sldId id="565" r:id="rId9"/>
    <p:sldId id="702" r:id="rId10"/>
    <p:sldId id="703" r:id="rId11"/>
    <p:sldId id="698" r:id="rId12"/>
    <p:sldId id="699" r:id="rId13"/>
    <p:sldId id="700" r:id="rId14"/>
    <p:sldId id="555" r:id="rId15"/>
    <p:sldId id="557" r:id="rId16"/>
    <p:sldId id="688" r:id="rId17"/>
    <p:sldId id="693" r:id="rId18"/>
    <p:sldId id="682" r:id="rId19"/>
    <p:sldId id="683" r:id="rId20"/>
    <p:sldId id="684" r:id="rId21"/>
    <p:sldId id="685" r:id="rId22"/>
    <p:sldId id="687" r:id="rId23"/>
    <p:sldId id="706" r:id="rId24"/>
    <p:sldId id="708" r:id="rId25"/>
    <p:sldId id="583" r:id="rId26"/>
    <p:sldId id="584" r:id="rId27"/>
    <p:sldId id="586" r:id="rId28"/>
    <p:sldId id="571" r:id="rId29"/>
    <p:sldId id="570" r:id="rId30"/>
    <p:sldId id="559" r:id="rId31"/>
    <p:sldId id="566" r:id="rId32"/>
    <p:sldId id="631" r:id="rId33"/>
    <p:sldId id="644" r:id="rId34"/>
    <p:sldId id="632" r:id="rId35"/>
    <p:sldId id="635" r:id="rId36"/>
    <p:sldId id="617" r:id="rId37"/>
    <p:sldId id="642" r:id="rId38"/>
    <p:sldId id="603" r:id="rId39"/>
    <p:sldId id="645" r:id="rId40"/>
    <p:sldId id="624" r:id="rId41"/>
    <p:sldId id="625" r:id="rId42"/>
    <p:sldId id="648" r:id="rId43"/>
    <p:sldId id="618" r:id="rId44"/>
    <p:sldId id="628" r:id="rId45"/>
    <p:sldId id="621" r:id="rId46"/>
    <p:sldId id="622" r:id="rId47"/>
    <p:sldId id="623" r:id="rId48"/>
    <p:sldId id="606" r:id="rId49"/>
    <p:sldId id="649" r:id="rId50"/>
    <p:sldId id="656" r:id="rId51"/>
    <p:sldId id="657" r:id="rId52"/>
    <p:sldId id="658" r:id="rId53"/>
    <p:sldId id="659" r:id="rId54"/>
    <p:sldId id="653" r:id="rId55"/>
    <p:sldId id="651" r:id="rId56"/>
    <p:sldId id="654" r:id="rId57"/>
    <p:sldId id="655" r:id="rId58"/>
    <p:sldId id="661" r:id="rId59"/>
    <p:sldId id="662" r:id="rId60"/>
    <p:sldId id="664" r:id="rId61"/>
    <p:sldId id="663" r:id="rId62"/>
    <p:sldId id="665" r:id="rId63"/>
    <p:sldId id="666" r:id="rId64"/>
    <p:sldId id="674" r:id="rId65"/>
    <p:sldId id="670" r:id="rId66"/>
    <p:sldId id="668" r:id="rId67"/>
    <p:sldId id="669" r:id="rId68"/>
    <p:sldId id="672" r:id="rId69"/>
    <p:sldId id="719" r:id="rId70"/>
  </p:sldIdLst>
  <p:sldSz cx="9144000" cy="6858000" type="screen4x3"/>
  <p:notesSz cx="6797675" cy="9928225"/>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3300"/>
    <a:srgbClr val="4F9751"/>
    <a:srgbClr val="1F497D"/>
    <a:srgbClr val="696969"/>
    <a:srgbClr val="B2B2B2"/>
    <a:srgbClr val="FFFF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8" autoAdjust="0"/>
    <p:restoredTop sz="94041" autoAdjust="0"/>
  </p:normalViewPr>
  <p:slideViewPr>
    <p:cSldViewPr snapToGrid="0">
      <p:cViewPr varScale="1">
        <p:scale>
          <a:sx n="108" d="100"/>
          <a:sy n="108" d="100"/>
        </p:scale>
        <p:origin x="1698"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hr-BA"/>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93552F7D-F668-40F4-A3F7-BD01974A0E9D}" type="datetimeFigureOut">
              <a:rPr lang="hr-BA" smtClean="0"/>
              <a:t>21.05.2018.</a:t>
            </a:fld>
            <a:endParaRPr lang="hr-BA"/>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hr-BA"/>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59C745E-01D7-4B19-AF03-5A6D0FCA910D}" type="slidenum">
              <a:rPr lang="hr-BA" smtClean="0"/>
              <a:t>‹#›</a:t>
            </a:fld>
            <a:endParaRPr lang="hr-BA"/>
          </a:p>
        </p:txBody>
      </p:sp>
    </p:spTree>
    <p:extLst>
      <p:ext uri="{BB962C8B-B14F-4D97-AF65-F5344CB8AC3E}">
        <p14:creationId xmlns:p14="http://schemas.microsoft.com/office/powerpoint/2010/main" val="7766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770BD311-196A-45E2-A9B8-227934A99DF1}" type="datetimeFigureOut">
              <a:rPr lang="en-US" smtClean="0"/>
              <a:t>5/21/2018</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F0282F69-6CD6-4349-8579-1B7D032BC079}" type="slidenum">
              <a:rPr lang="en-US" smtClean="0"/>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t>1</a:t>
            </a:fld>
            <a:endParaRPr lang="hr-HR"/>
          </a:p>
        </p:txBody>
      </p:sp>
    </p:spTree>
    <p:extLst>
      <p:ext uri="{BB962C8B-B14F-4D97-AF65-F5344CB8AC3E}">
        <p14:creationId xmlns:p14="http://schemas.microsoft.com/office/powerpoint/2010/main" val="268440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FA4E1E03-2D23-449B-8616-C14EE678BC82}"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D98EF88-292B-4FD5-8834-A1687B7D05A1}"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6E85AE5B-885A-4E70-81C1-2BD9B9F994F9}"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E98EBB73-B78F-45DD-BF06-7B90B73175E1}"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A6E5114-5D7D-4AF6-9746-6B0DDD3425A9}" type="datetimeFigureOut">
              <a:rPr lang="hr-HR"/>
              <a:pPr>
                <a:defRPr/>
              </a:pPr>
              <a:t>21.5.2018.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26E151B-80B0-4BD5-BC65-DEFB5EDEADBA}" type="datetimeFigureOut">
              <a:rPr lang="hr-HR"/>
              <a:pPr>
                <a:defRPr/>
              </a:pPr>
              <a:t>21.5.2018.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3827BD7F-8C17-4B89-99E5-0D3D10127432}" type="datetimeFigureOut">
              <a:rPr lang="hr-HR"/>
              <a:pPr>
                <a:defRPr/>
              </a:pPr>
              <a:t>21.5.2018.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06C881A7-652E-40C7-A902-F6437C6A621D}" type="datetimeFigureOut">
              <a:rPr lang="hr-HR"/>
              <a:pPr>
                <a:defRPr/>
              </a:pPr>
              <a:t>21.5.2018.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97B010-949B-4A93-B10D-CED45F8A8D5C}" type="datetimeFigureOut">
              <a:rPr lang="hr-HR"/>
              <a:pPr>
                <a:defRPr/>
              </a:pPr>
              <a:t>21.5.2018.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F5DFA54-26AC-4D19-BB51-46115E534C24}" type="datetimeFigureOut">
              <a:rPr lang="hr-HR"/>
              <a:pPr>
                <a:defRPr/>
              </a:pPr>
              <a:t>21.5.2018.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05B8ECB-C1E4-4080-8F08-1C300240A8B7}" type="datetimeFigureOut">
              <a:rPr lang="hr-HR"/>
              <a:pPr>
                <a:defRPr/>
              </a:pPr>
              <a:t>21.5.2018.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53474D1-9081-497D-8274-ABA530FB002C}" type="datetimeFigureOut">
              <a:rPr lang="hr-HR"/>
              <a:pPr>
                <a:defRPr/>
              </a:pPr>
              <a:t>21.5.2018.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eeadmz1-cws-wp-air.azurewebsites.net/"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eeadmz1-cws-wp-air.azurewebsites.net/products/submission-monitoring/data-submission-e2a-ut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eeadmz1-cws-wp-air.azurewebsites.net/products/submission-monitoring/data-submission-e2a-ut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eeadmz1-cws-wp-air.azurewebsites.net/products/submission-monitoring/data-submission-e2a-ut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eeadmz1-cws-wp-air.azurewebsites.net/products/data-viewers/utd-viewer/"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eeadmz1-cws-wp-air.azurewebsites.ne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eeadmz1-cws-wp-air.azurewebsites.net/products/submission-monitoring/data-monitor-all-except-e2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eeadmz1-cws-wp-air.azurewebsites.net/products/submission-monitoring/data-monitor-all-except-e2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eeadmz1-cws-wp-air.azurewebsites.net/products/feedback-on-submissions/general-feedback/feedback-reports/?CountryNameParameter=Croati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eeadmz1-cws-wp-air.azurewebsites.net/products/aide-tabl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aideg.apps.eea.europa.eu/?source=%7b%22query%22:%7b%22match_all%22:%7b%7d%7d,%22display_type%22:%22tabular%22%7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eeadmz1-cws-wp-air.azurewebsites.net/products/data-viewers/statistical-viewer-public/"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eeadmz1-cws-wp-air.azurewebsites.net/products/data-viewers/statistical-viewer-public/"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www.airqualitynow.eu/" TargetMode="External"/><Relationship Id="rId4" Type="http://schemas.openxmlformats.org/officeDocument/2006/relationships/hyperlink" Target="http://www.citeair.eu/"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iszz.azo.hr/iskzl/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www.eea.europa.eu/themes/air/air-quality-index" TargetMode="External"/><Relationship Id="rId4" Type="http://schemas.openxmlformats.org/officeDocument/2006/relationships/hyperlink" Target="https://www.eea.europa.eu/highlights/european-air-quality-index-curren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www.eea.europa.eu/themes/air/air-quality-index"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eea.europa.eu/highlights/european-air-quality-index-current"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www.eea.europa.eu/themes/air/air-quality-index" TargetMode="Externa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airindex.eea.europa.e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airindex.eea.europa.eu/" TargetMode="Externa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airindex.eea.europa.eu/" TargetMode="Externa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atmosphere.copernicus.eu/"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zrak.imi.h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zrak.imi.h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www.stampar.hr/hr/kakvoca-zraka-u-gradu-zagrebu"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www.zzjzpgz.hr/zrak/"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zrak.zzjziz.h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www.epa.ie/air/qualit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uk-air.defra.gov.uk/"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uk-air.defra.gov.uk/forecasting/" TargetMode="External"/><Relationship Id="rId4" Type="http://schemas.openxmlformats.org/officeDocument/2006/relationships/hyperlink" Target="https://uk-air.defra.gov.uk/"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luchtmeetnet.n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www.luchtmeetnet.nl/kaar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aqicn.org/map/world/"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aqicn.org/map/croatia/#@g/44.183/16.2872/7z"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aqicn.org/faq/"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aqicn.org/scal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www3.epa.gov/airnow/aqi_brochure_02_14.pdf"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s://www3.epa.gov/airnow/aqi_brochure_02_14.pdf" TargetMode="External"/><Relationship Id="rId4" Type="http://schemas.openxmlformats.org/officeDocument/2006/relationships/hyperlink" Target="https://airnow.gov/index.cfm?action=aqibasics.aqi"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www.epa.gov/outdoor-air-quality-data/interactive-map-air-quality-monitor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epa.maps.arcgis.com/apps/webappviewer/index.html?id=5f239fd3e72f424f98ef3d5def547eb5&amp;extent=-146.2334,13.1913,-46.3896,56.5319"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283913" y="1401200"/>
            <a:ext cx="8686160" cy="3873731"/>
          </a:xfrm>
        </p:spPr>
        <p:txBody>
          <a:bodyPr>
            <a:normAutofit/>
          </a:bodyPr>
          <a:lstStyle/>
          <a:p>
            <a:endParaRPr lang="hr-HR" dirty="0" smtClean="0">
              <a:solidFill>
                <a:schemeClr val="bg1"/>
              </a:solidFill>
            </a:endParaRPr>
          </a:p>
          <a:p>
            <a:r>
              <a:rPr lang="en-US" dirty="0">
                <a:solidFill>
                  <a:schemeClr val="bg1"/>
                </a:solidFill>
              </a:rPr>
              <a:t>Enhanced environmental protection inspection for efficient control of air quality monitoring and of all entities under obligation within system of greenhouse gas emission allowance trading, in order to achieve better quality of air in Republic of Croatia</a:t>
            </a: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sp>
        <p:nvSpPr>
          <p:cNvPr id="9" name="Podnaslov 2"/>
          <p:cNvSpPr txBox="1">
            <a:spLocks/>
          </p:cNvSpPr>
          <p:nvPr/>
        </p:nvSpPr>
        <p:spPr>
          <a:xfrm>
            <a:off x="6844683" y="6625760"/>
            <a:ext cx="2291323"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r-HR" sz="1000" dirty="0" err="1" smtClean="0">
                <a:solidFill>
                  <a:schemeClr val="accent1">
                    <a:lumMod val="50000"/>
                  </a:schemeClr>
                </a:solidFill>
              </a:rPr>
              <a:t>This</a:t>
            </a:r>
            <a:r>
              <a:rPr lang="hr-HR" sz="1000" dirty="0" smtClean="0">
                <a:solidFill>
                  <a:schemeClr val="accent1">
                    <a:lumMod val="50000"/>
                  </a:schemeClr>
                </a:solidFill>
              </a:rPr>
              <a:t> </a:t>
            </a:r>
            <a:r>
              <a:rPr lang="hr-HR" sz="1000" dirty="0" err="1" smtClean="0">
                <a:solidFill>
                  <a:schemeClr val="accent1">
                    <a:lumMod val="50000"/>
                  </a:schemeClr>
                </a:solidFill>
              </a:rPr>
              <a:t>project</a:t>
            </a:r>
            <a:r>
              <a:rPr lang="hr-HR" sz="1000" dirty="0" smtClean="0">
                <a:solidFill>
                  <a:schemeClr val="accent1">
                    <a:lumMod val="50000"/>
                  </a:schemeClr>
                </a:solidFill>
              </a:rPr>
              <a:t> </a:t>
            </a:r>
            <a:r>
              <a:rPr lang="hr-HR" sz="1000" dirty="0" err="1" smtClean="0">
                <a:solidFill>
                  <a:schemeClr val="accent1">
                    <a:lumMod val="50000"/>
                  </a:schemeClr>
                </a:solidFill>
              </a:rPr>
              <a:t>is</a:t>
            </a:r>
            <a:r>
              <a:rPr lang="hr-HR" sz="1000" dirty="0" smtClean="0">
                <a:solidFill>
                  <a:schemeClr val="accent1">
                    <a:lumMod val="50000"/>
                  </a:schemeClr>
                </a:solidFill>
              </a:rPr>
              <a:t> </a:t>
            </a:r>
            <a:r>
              <a:rPr lang="hr-HR" sz="1000" dirty="0" err="1" smtClean="0">
                <a:solidFill>
                  <a:schemeClr val="accent1">
                    <a:lumMod val="50000"/>
                  </a:schemeClr>
                </a:solidFill>
              </a:rPr>
              <a:t>funded</a:t>
            </a:r>
            <a:r>
              <a:rPr lang="hr-HR" sz="1000" dirty="0" smtClean="0">
                <a:solidFill>
                  <a:schemeClr val="accent1">
                    <a:lumMod val="50000"/>
                  </a:schemeClr>
                </a:solidFill>
              </a:rPr>
              <a:t> </a:t>
            </a:r>
            <a:r>
              <a:rPr lang="hr-HR" sz="1000" dirty="0" err="1" smtClean="0">
                <a:solidFill>
                  <a:schemeClr val="accent1">
                    <a:lumMod val="50000"/>
                  </a:schemeClr>
                </a:solidFill>
              </a:rPr>
              <a:t>by</a:t>
            </a:r>
            <a:r>
              <a:rPr lang="hr-HR" sz="1000" dirty="0" smtClean="0">
                <a:solidFill>
                  <a:schemeClr val="accent1">
                    <a:lumMod val="50000"/>
                  </a:schemeClr>
                </a:solidFill>
              </a:rPr>
              <a:t> </a:t>
            </a:r>
            <a:r>
              <a:rPr lang="hr-HR" sz="1000" dirty="0" err="1" smtClean="0">
                <a:solidFill>
                  <a:schemeClr val="accent1">
                    <a:lumMod val="50000"/>
                  </a:schemeClr>
                </a:solidFill>
              </a:rPr>
              <a:t>the</a:t>
            </a:r>
            <a:r>
              <a:rPr lang="hr-HR" sz="1000" dirty="0" smtClean="0">
                <a:solidFill>
                  <a:schemeClr val="accent1">
                    <a:lumMod val="50000"/>
                  </a:schemeClr>
                </a:solidFill>
              </a:rPr>
              <a:t> European Union</a:t>
            </a:r>
            <a:endParaRPr lang="en-GB" sz="1000" dirty="0">
              <a:solidFill>
                <a:schemeClr val="accent1">
                  <a:lumMod val="50000"/>
                </a:schemeClr>
              </a:solidFill>
            </a:endParaRPr>
          </a:p>
        </p:txBody>
      </p:sp>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Tree>
    <p:extLst>
      <p:ext uri="{BB962C8B-B14F-4D97-AF65-F5344CB8AC3E}">
        <p14:creationId xmlns:p14="http://schemas.microsoft.com/office/powerpoint/2010/main" val="22633235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15.2 „NEAR REAL TIME” REPORTING</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458309"/>
            <a:ext cx="8930937" cy="1138773"/>
          </a:xfrm>
          <a:prstGeom prst="rect">
            <a:avLst/>
          </a:prstGeom>
        </p:spPr>
        <p:txBody>
          <a:bodyPr wrap="square">
            <a:spAutoFit/>
          </a:bodyPr>
          <a:lstStyle/>
          <a:p>
            <a:pPr marL="0" lvl="1">
              <a:spcBef>
                <a:spcPct val="20000"/>
              </a:spcBef>
            </a:pPr>
            <a:r>
              <a:rPr lang="pl-PL" sz="2400" b="1" dirty="0">
                <a:solidFill>
                  <a:srgbClr val="1F497D"/>
                </a:solidFill>
              </a:rPr>
              <a:t>Europen Air Quality Portal</a:t>
            </a:r>
            <a:endParaRPr lang="pl-PL" sz="2000" dirty="0" smtClean="0">
              <a:solidFill>
                <a:srgbClr val="0070C0"/>
              </a:solidFill>
            </a:endParaRPr>
          </a:p>
          <a:p>
            <a:pPr marL="0" lvl="1">
              <a:spcBef>
                <a:spcPct val="20000"/>
              </a:spcBef>
            </a:pPr>
            <a:r>
              <a:rPr lang="en-US" sz="2000" dirty="0">
                <a:solidFill>
                  <a:srgbClr val="0070C0"/>
                </a:solidFill>
              </a:rPr>
              <a:t>The display of submitted </a:t>
            </a:r>
            <a:r>
              <a:rPr lang="en-US" sz="2000" b="1" dirty="0">
                <a:solidFill>
                  <a:srgbClr val="0070C0"/>
                </a:solidFill>
              </a:rPr>
              <a:t>UTD</a:t>
            </a:r>
            <a:r>
              <a:rPr lang="en-US" sz="2000" dirty="0">
                <a:solidFill>
                  <a:srgbClr val="0070C0"/>
                </a:solidFill>
              </a:rPr>
              <a:t> data is enabled via the browser / tool on the </a:t>
            </a:r>
            <a:r>
              <a:rPr lang="en-US" sz="2000" b="1" dirty="0">
                <a:solidFill>
                  <a:srgbClr val="0070C0"/>
                </a:solidFill>
              </a:rPr>
              <a:t>European Air Quality Portal</a:t>
            </a:r>
            <a:r>
              <a:rPr lang="en-US" sz="2000" dirty="0">
                <a:solidFill>
                  <a:srgbClr val="0070C0"/>
                </a:solidFill>
              </a:rPr>
              <a:t>, developed, maintained and managed by </a:t>
            </a:r>
            <a:r>
              <a:rPr lang="en-US" sz="2000" dirty="0" smtClean="0">
                <a:solidFill>
                  <a:srgbClr val="0070C0"/>
                </a:solidFill>
              </a:rPr>
              <a:t>EEA</a:t>
            </a:r>
            <a:endParaRPr lang="pl-PL" sz="2000" dirty="0" smtClean="0">
              <a:solidFill>
                <a:srgbClr val="0070C0"/>
              </a:solidFill>
            </a:endParaRPr>
          </a:p>
        </p:txBody>
      </p:sp>
      <p:sp>
        <p:nvSpPr>
          <p:cNvPr id="13" name="Rectangle 12"/>
          <p:cNvSpPr/>
          <p:nvPr/>
        </p:nvSpPr>
        <p:spPr>
          <a:xfrm>
            <a:off x="173206" y="3127215"/>
            <a:ext cx="3049388" cy="1938992"/>
          </a:xfrm>
          <a:prstGeom prst="rect">
            <a:avLst/>
          </a:prstGeom>
        </p:spPr>
        <p:txBody>
          <a:bodyPr wrap="square">
            <a:spAutoFit/>
          </a:bodyPr>
          <a:lstStyle/>
          <a:p>
            <a:pPr marL="0" lvl="1">
              <a:spcBef>
                <a:spcPct val="20000"/>
              </a:spcBef>
            </a:pPr>
            <a:r>
              <a:rPr lang="en-US" sz="2000" dirty="0">
                <a:solidFill>
                  <a:srgbClr val="0070C0"/>
                </a:solidFill>
              </a:rPr>
              <a:t>The portal contains browsers / tools that allow you to track the data delivery process and can be accessed through the menu bar in the PRODUCTS tab</a:t>
            </a:r>
            <a:r>
              <a:rPr lang="en-US" sz="2000" dirty="0" smtClean="0">
                <a:solidFill>
                  <a:srgbClr val="0070C0"/>
                </a:solidFill>
              </a:rPr>
              <a:t>.</a:t>
            </a:r>
            <a:endParaRPr lang="pl-PL" sz="2000" dirty="0" smtClean="0">
              <a:solidFill>
                <a:srgbClr val="0070C0"/>
              </a:solidFill>
            </a:endParaRPr>
          </a:p>
        </p:txBody>
      </p:sp>
      <p:grpSp>
        <p:nvGrpSpPr>
          <p:cNvPr id="15" name="Group 14"/>
          <p:cNvGrpSpPr/>
          <p:nvPr/>
        </p:nvGrpSpPr>
        <p:grpSpPr>
          <a:xfrm>
            <a:off x="3523775" y="2625069"/>
            <a:ext cx="5296375" cy="3232882"/>
            <a:chOff x="3869962" y="3076844"/>
            <a:chExt cx="4816872" cy="2677787"/>
          </a:xfrm>
        </p:grpSpPr>
        <p:pic>
          <p:nvPicPr>
            <p:cNvPr id="16" name="Picture 15"/>
            <p:cNvPicPr>
              <a:picLocks noChangeAspect="1"/>
            </p:cNvPicPr>
            <p:nvPr/>
          </p:nvPicPr>
          <p:blipFill>
            <a:blip r:embed="rId4"/>
            <a:stretch>
              <a:fillRect/>
            </a:stretch>
          </p:blipFill>
          <p:spPr>
            <a:xfrm>
              <a:off x="3869962" y="3076844"/>
              <a:ext cx="4816872" cy="2677787"/>
            </a:xfrm>
            <a:prstGeom prst="rect">
              <a:avLst/>
            </a:prstGeom>
          </p:spPr>
        </p:pic>
        <p:sp>
          <p:nvSpPr>
            <p:cNvPr id="17" name="Oval 16"/>
            <p:cNvSpPr/>
            <p:nvPr/>
          </p:nvSpPr>
          <p:spPr>
            <a:xfrm>
              <a:off x="7315200" y="3474021"/>
              <a:ext cx="506027" cy="1473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sp>
        <p:nvSpPr>
          <p:cNvPr id="4" name="Rectangle 3"/>
          <p:cNvSpPr/>
          <p:nvPr/>
        </p:nvSpPr>
        <p:spPr>
          <a:xfrm>
            <a:off x="173206" y="5948243"/>
            <a:ext cx="6207711" cy="400110"/>
          </a:xfrm>
          <a:prstGeom prst="rect">
            <a:avLst/>
          </a:prstGeom>
        </p:spPr>
        <p:txBody>
          <a:bodyPr wrap="square">
            <a:spAutoFit/>
          </a:bodyPr>
          <a:lstStyle/>
          <a:p>
            <a:pPr marL="0" lvl="1">
              <a:spcBef>
                <a:spcPct val="20000"/>
              </a:spcBef>
            </a:pPr>
            <a:r>
              <a:rPr lang="pl-PL" sz="2000" dirty="0" smtClean="0">
                <a:solidFill>
                  <a:srgbClr val="0070C0"/>
                </a:solidFill>
                <a:hlinkClick r:id="rId5"/>
              </a:rPr>
              <a:t>http://eeadmz1-cws-wp-air.azurewebsites.net/</a:t>
            </a:r>
            <a:endParaRPr lang="pl-PL" sz="2000" dirty="0">
              <a:solidFill>
                <a:srgbClr val="0070C0"/>
              </a:solidFill>
            </a:endParaRPr>
          </a:p>
        </p:txBody>
      </p:sp>
      <p:grpSp>
        <p:nvGrpSpPr>
          <p:cNvPr id="18" name="Group 3"/>
          <p:cNvGrpSpPr>
            <a:grpSpLocks noChangeAspect="1"/>
          </p:cNvGrpSpPr>
          <p:nvPr/>
        </p:nvGrpSpPr>
        <p:grpSpPr bwMode="auto">
          <a:xfrm>
            <a:off x="442354" y="6362429"/>
            <a:ext cx="4500798" cy="411137"/>
            <a:chOff x="14858" y="6031800"/>
            <a:chExt cx="7310482" cy="703818"/>
          </a:xfrm>
        </p:grpSpPr>
        <p:pic>
          <p:nvPicPr>
            <p:cNvPr id="1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21"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506557638"/>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15.2 „NEAR REAL TIME” </a:t>
            </a:r>
            <a:r>
              <a:rPr lang="hr-HR" sz="2800" b="1" dirty="0">
                <a:solidFill>
                  <a:schemeClr val="tx2"/>
                </a:solidFill>
                <a:effectLst>
                  <a:glow>
                    <a:srgbClr val="7F7F7F">
                      <a:alpha val="35000"/>
                    </a:srgbClr>
                  </a:glow>
                </a:effectLst>
              </a:rPr>
              <a:t>REPORTING</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4" y="1482818"/>
            <a:ext cx="3123268" cy="2677656"/>
          </a:xfrm>
          <a:prstGeom prst="rect">
            <a:avLst/>
          </a:prstGeom>
        </p:spPr>
        <p:txBody>
          <a:bodyPr wrap="square">
            <a:spAutoFit/>
          </a:bodyPr>
          <a:lstStyle/>
          <a:p>
            <a:pPr marL="0" lvl="1">
              <a:spcBef>
                <a:spcPct val="20000"/>
              </a:spcBef>
            </a:pPr>
            <a:r>
              <a:rPr lang="en-US" sz="2400" b="1" dirty="0">
                <a:solidFill>
                  <a:srgbClr val="1F497D"/>
                </a:solidFill>
              </a:rPr>
              <a:t>UTD data</a:t>
            </a:r>
            <a:r>
              <a:rPr lang="hr-HR" sz="2400" b="1" dirty="0">
                <a:solidFill>
                  <a:srgbClr val="1F497D"/>
                </a:solidFill>
              </a:rPr>
              <a:t> </a:t>
            </a:r>
            <a:r>
              <a:rPr lang="hr-HR" sz="2400" b="1" dirty="0" err="1">
                <a:solidFill>
                  <a:srgbClr val="1F497D"/>
                </a:solidFill>
              </a:rPr>
              <a:t>delivery</a:t>
            </a:r>
            <a:r>
              <a:rPr lang="hr-HR" sz="2400" b="1" dirty="0">
                <a:solidFill>
                  <a:srgbClr val="1F497D"/>
                </a:solidFill>
              </a:rPr>
              <a:t> status </a:t>
            </a:r>
          </a:p>
          <a:p>
            <a:pPr marL="0" lvl="1">
              <a:spcBef>
                <a:spcPct val="20000"/>
              </a:spcBef>
            </a:pPr>
            <a:r>
              <a:rPr lang="pl-PL" sz="2000" dirty="0" smtClean="0">
                <a:solidFill>
                  <a:srgbClr val="0070C0"/>
                </a:solidFill>
              </a:rPr>
              <a:t>- For each country time of UTD data submission is shown for each pollutant in the tab: </a:t>
            </a:r>
            <a:r>
              <a:rPr lang="pl-PL" dirty="0" smtClean="0">
                <a:solidFill>
                  <a:srgbClr val="0070C0"/>
                </a:solidFill>
              </a:rPr>
              <a:t>PRODUCTS / SUBMISSION MONITORING / DATA MONITOR-E2A (UTD)</a:t>
            </a:r>
            <a:endParaRPr lang="pl-PL" dirty="0">
              <a:solidFill>
                <a:srgbClr val="0070C0"/>
              </a:solidFill>
            </a:endParaRPr>
          </a:p>
        </p:txBody>
      </p:sp>
      <p:sp>
        <p:nvSpPr>
          <p:cNvPr id="8" name="Rectangle 7"/>
          <p:cNvSpPr/>
          <p:nvPr/>
        </p:nvSpPr>
        <p:spPr>
          <a:xfrm>
            <a:off x="0" y="4915661"/>
            <a:ext cx="3206591" cy="1200329"/>
          </a:xfrm>
          <a:prstGeom prst="rect">
            <a:avLst/>
          </a:prstGeom>
        </p:spPr>
        <p:txBody>
          <a:bodyPr wrap="square">
            <a:spAutoFit/>
          </a:bodyPr>
          <a:lstStyle/>
          <a:p>
            <a:r>
              <a:rPr lang="hr-BA" dirty="0">
                <a:hlinkClick r:id="rId4"/>
              </a:rPr>
              <a:t>http://eeadmz1-cws-wp-air.azurewebsites.net/products/submission-monitoring/data-submission-e2a-utd</a:t>
            </a:r>
            <a:r>
              <a:rPr lang="hr-BA" dirty="0" smtClean="0">
                <a:hlinkClick r:id="rId4"/>
              </a:rPr>
              <a:t>/</a:t>
            </a:r>
            <a:endParaRPr lang="hr-BA" dirty="0"/>
          </a:p>
        </p:txBody>
      </p:sp>
      <p:pic>
        <p:nvPicPr>
          <p:cNvPr id="10" name="Picture 9"/>
          <p:cNvPicPr>
            <a:picLocks noChangeAspect="1"/>
          </p:cNvPicPr>
          <p:nvPr/>
        </p:nvPicPr>
        <p:blipFill>
          <a:blip r:embed="rId5"/>
          <a:stretch>
            <a:fillRect/>
          </a:stretch>
        </p:blipFill>
        <p:spPr>
          <a:xfrm>
            <a:off x="3287552" y="1101710"/>
            <a:ext cx="5733637" cy="4917675"/>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236062592"/>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15.2 „NEAR REAL TIME” </a:t>
            </a:r>
            <a:r>
              <a:rPr lang="hr-HR" sz="2800" b="1" dirty="0">
                <a:solidFill>
                  <a:schemeClr val="tx2"/>
                </a:solidFill>
                <a:effectLst>
                  <a:glow>
                    <a:srgbClr val="7F7F7F">
                      <a:alpha val="35000"/>
                    </a:srgbClr>
                  </a:glow>
                </a:effectLst>
              </a:rPr>
              <a:t>REPORTING</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92199" y="1410893"/>
            <a:ext cx="2513886" cy="1815882"/>
          </a:xfrm>
          <a:prstGeom prst="rect">
            <a:avLst/>
          </a:prstGeom>
        </p:spPr>
        <p:txBody>
          <a:bodyPr wrap="square">
            <a:spAutoFit/>
          </a:bodyPr>
          <a:lstStyle/>
          <a:p>
            <a:pPr marL="0" lvl="1">
              <a:spcBef>
                <a:spcPct val="20000"/>
              </a:spcBef>
            </a:pPr>
            <a:r>
              <a:rPr lang="en-US" sz="2400" b="1" dirty="0">
                <a:solidFill>
                  <a:srgbClr val="1F497D"/>
                </a:solidFill>
              </a:rPr>
              <a:t>UTD data</a:t>
            </a:r>
            <a:r>
              <a:rPr lang="hr-HR" sz="2400" b="1" dirty="0">
                <a:solidFill>
                  <a:srgbClr val="1F497D"/>
                </a:solidFill>
              </a:rPr>
              <a:t> </a:t>
            </a:r>
            <a:r>
              <a:rPr lang="hr-HR" sz="2400" b="1" dirty="0" err="1">
                <a:solidFill>
                  <a:srgbClr val="1F497D"/>
                </a:solidFill>
              </a:rPr>
              <a:t>delivery</a:t>
            </a:r>
            <a:r>
              <a:rPr lang="hr-HR" sz="2400" b="1" dirty="0">
                <a:solidFill>
                  <a:srgbClr val="1F497D"/>
                </a:solidFill>
              </a:rPr>
              <a:t> status </a:t>
            </a:r>
          </a:p>
          <a:p>
            <a:pPr marL="0" lvl="1">
              <a:spcBef>
                <a:spcPct val="20000"/>
              </a:spcBef>
            </a:pPr>
            <a:r>
              <a:rPr lang="hr-HR" sz="2000" dirty="0" err="1" smtClean="0">
                <a:solidFill>
                  <a:srgbClr val="0070C0"/>
                </a:solidFill>
              </a:rPr>
              <a:t>The</a:t>
            </a:r>
            <a:r>
              <a:rPr lang="hr-HR" sz="2000" dirty="0" smtClean="0">
                <a:solidFill>
                  <a:srgbClr val="0070C0"/>
                </a:solidFill>
              </a:rPr>
              <a:t> same </a:t>
            </a:r>
            <a:r>
              <a:rPr lang="hr-HR" sz="2000" dirty="0" err="1" smtClean="0">
                <a:solidFill>
                  <a:srgbClr val="0070C0"/>
                </a:solidFill>
              </a:rPr>
              <a:t>is</a:t>
            </a:r>
            <a:r>
              <a:rPr lang="hr-HR" sz="2000" dirty="0" smtClean="0">
                <a:solidFill>
                  <a:srgbClr val="0070C0"/>
                </a:solidFill>
              </a:rPr>
              <a:t> </a:t>
            </a:r>
            <a:r>
              <a:rPr lang="en-US" sz="2000" dirty="0" smtClean="0">
                <a:solidFill>
                  <a:srgbClr val="0070C0"/>
                </a:solidFill>
              </a:rPr>
              <a:t>shown </a:t>
            </a:r>
            <a:r>
              <a:rPr lang="en-US" sz="2000" dirty="0">
                <a:solidFill>
                  <a:srgbClr val="0070C0"/>
                </a:solidFill>
              </a:rPr>
              <a:t>on the map - for all </a:t>
            </a:r>
            <a:r>
              <a:rPr lang="en-US" sz="2000" dirty="0" smtClean="0">
                <a:solidFill>
                  <a:srgbClr val="0070C0"/>
                </a:solidFill>
              </a:rPr>
              <a:t>pollutants</a:t>
            </a:r>
            <a:endParaRPr lang="pl-PL" sz="2000" dirty="0" smtClean="0">
              <a:solidFill>
                <a:srgbClr val="0070C0"/>
              </a:solidFill>
            </a:endParaRPr>
          </a:p>
        </p:txBody>
      </p:sp>
      <p:sp>
        <p:nvSpPr>
          <p:cNvPr id="8" name="Rectangle 7"/>
          <p:cNvSpPr/>
          <p:nvPr/>
        </p:nvSpPr>
        <p:spPr>
          <a:xfrm>
            <a:off x="151013" y="5564749"/>
            <a:ext cx="8975324" cy="646331"/>
          </a:xfrm>
          <a:prstGeom prst="rect">
            <a:avLst/>
          </a:prstGeom>
        </p:spPr>
        <p:txBody>
          <a:bodyPr wrap="square">
            <a:spAutoFit/>
          </a:bodyPr>
          <a:lstStyle/>
          <a:p>
            <a:r>
              <a:rPr lang="hr-BA" dirty="0">
                <a:hlinkClick r:id="rId4"/>
              </a:rPr>
              <a:t>http://eeadmz1-cws-wp-air.azurewebsites.net/products/submission-monitoring/data-submission-e2a-utd</a:t>
            </a:r>
            <a:r>
              <a:rPr lang="hr-BA" dirty="0" smtClean="0">
                <a:hlinkClick r:id="rId4"/>
              </a:rPr>
              <a:t>/</a:t>
            </a:r>
            <a:endParaRPr lang="hr-BA" dirty="0"/>
          </a:p>
        </p:txBody>
      </p:sp>
      <p:pic>
        <p:nvPicPr>
          <p:cNvPr id="3" name="Picture 2"/>
          <p:cNvPicPr>
            <a:picLocks noChangeAspect="1"/>
          </p:cNvPicPr>
          <p:nvPr/>
        </p:nvPicPr>
        <p:blipFill>
          <a:blip r:embed="rId5"/>
          <a:stretch>
            <a:fillRect/>
          </a:stretch>
        </p:blipFill>
        <p:spPr>
          <a:xfrm>
            <a:off x="2661422" y="1410893"/>
            <a:ext cx="6311821" cy="4115501"/>
          </a:xfrm>
          <a:prstGeom prst="rect">
            <a:avLst/>
          </a:prstGeom>
        </p:spPr>
      </p:pic>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783407471"/>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15.2 „NEAR REAL TIME” </a:t>
            </a:r>
            <a:r>
              <a:rPr lang="hr-HR" sz="2800" b="1" dirty="0">
                <a:solidFill>
                  <a:schemeClr val="tx2"/>
                </a:solidFill>
                <a:effectLst>
                  <a:glow>
                    <a:srgbClr val="7F7F7F">
                      <a:alpha val="35000"/>
                    </a:srgbClr>
                  </a:glow>
                </a:effectLst>
              </a:rPr>
              <a:t>REPORTING</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8" name="Rectangle 7"/>
          <p:cNvSpPr/>
          <p:nvPr/>
        </p:nvSpPr>
        <p:spPr>
          <a:xfrm>
            <a:off x="62144" y="4915661"/>
            <a:ext cx="3144447" cy="1200329"/>
          </a:xfrm>
          <a:prstGeom prst="rect">
            <a:avLst/>
          </a:prstGeom>
        </p:spPr>
        <p:txBody>
          <a:bodyPr wrap="square">
            <a:spAutoFit/>
          </a:bodyPr>
          <a:lstStyle/>
          <a:p>
            <a:r>
              <a:rPr lang="hr-BA" dirty="0">
                <a:hlinkClick r:id="rId4"/>
              </a:rPr>
              <a:t>http://eeadmz1-cws-wp-air.azurewebsites.net/products/submission-monitoring/data-submission-e2a-utd</a:t>
            </a:r>
            <a:r>
              <a:rPr lang="hr-BA" dirty="0" smtClean="0">
                <a:hlinkClick r:id="rId4"/>
              </a:rPr>
              <a:t>/</a:t>
            </a:r>
            <a:endParaRPr lang="hr-BA" dirty="0"/>
          </a:p>
        </p:txBody>
      </p:sp>
      <p:pic>
        <p:nvPicPr>
          <p:cNvPr id="3" name="Picture 2"/>
          <p:cNvPicPr>
            <a:picLocks noChangeAspect="1"/>
          </p:cNvPicPr>
          <p:nvPr/>
        </p:nvPicPr>
        <p:blipFill>
          <a:blip r:embed="rId5"/>
          <a:stretch>
            <a:fillRect/>
          </a:stretch>
        </p:blipFill>
        <p:spPr>
          <a:xfrm>
            <a:off x="3537178" y="1060185"/>
            <a:ext cx="5503047" cy="5253962"/>
          </a:xfrm>
          <a:prstGeom prst="rect">
            <a:avLst/>
          </a:prstGeom>
        </p:spPr>
      </p:pic>
      <p:sp>
        <p:nvSpPr>
          <p:cNvPr id="14" name="Rectangle 13"/>
          <p:cNvSpPr/>
          <p:nvPr/>
        </p:nvSpPr>
        <p:spPr>
          <a:xfrm>
            <a:off x="237125" y="1467169"/>
            <a:ext cx="2513672" cy="3108543"/>
          </a:xfrm>
          <a:prstGeom prst="rect">
            <a:avLst/>
          </a:prstGeom>
        </p:spPr>
        <p:txBody>
          <a:bodyPr wrap="square">
            <a:spAutoFit/>
          </a:bodyPr>
          <a:lstStyle/>
          <a:p>
            <a:pPr marL="0" lvl="1">
              <a:spcBef>
                <a:spcPct val="20000"/>
              </a:spcBef>
            </a:pPr>
            <a:r>
              <a:rPr lang="en-US" sz="2400" b="1" dirty="0" smtClean="0">
                <a:solidFill>
                  <a:srgbClr val="1F497D"/>
                </a:solidFill>
              </a:rPr>
              <a:t>UTD </a:t>
            </a:r>
            <a:r>
              <a:rPr lang="en-US" sz="2400" b="1" dirty="0">
                <a:solidFill>
                  <a:srgbClr val="1F497D"/>
                </a:solidFill>
              </a:rPr>
              <a:t>data</a:t>
            </a:r>
            <a:r>
              <a:rPr lang="hr-HR" sz="2400" b="1" dirty="0">
                <a:solidFill>
                  <a:srgbClr val="1F497D"/>
                </a:solidFill>
              </a:rPr>
              <a:t> </a:t>
            </a:r>
            <a:r>
              <a:rPr lang="hr-HR" sz="2400" b="1" dirty="0" err="1" smtClean="0">
                <a:solidFill>
                  <a:srgbClr val="1F497D"/>
                </a:solidFill>
              </a:rPr>
              <a:t>delivery</a:t>
            </a:r>
            <a:r>
              <a:rPr lang="hr-HR" sz="2400" b="1" dirty="0" smtClean="0">
                <a:solidFill>
                  <a:srgbClr val="1F497D"/>
                </a:solidFill>
              </a:rPr>
              <a:t> </a:t>
            </a:r>
            <a:r>
              <a:rPr lang="hr-HR" sz="2400" b="1" dirty="0">
                <a:solidFill>
                  <a:srgbClr val="1F497D"/>
                </a:solidFill>
              </a:rPr>
              <a:t>status </a:t>
            </a:r>
          </a:p>
          <a:p>
            <a:pPr marL="0" lvl="1">
              <a:spcBef>
                <a:spcPct val="20000"/>
              </a:spcBef>
            </a:pPr>
            <a:r>
              <a:rPr lang="en-US" sz="2000" dirty="0">
                <a:solidFill>
                  <a:srgbClr val="0070C0"/>
                </a:solidFill>
              </a:rPr>
              <a:t>The quantity of </a:t>
            </a:r>
            <a:r>
              <a:rPr lang="hr-HR" sz="2000" dirty="0" err="1" smtClean="0">
                <a:solidFill>
                  <a:srgbClr val="0070C0"/>
                </a:solidFill>
              </a:rPr>
              <a:t>submitted</a:t>
            </a:r>
            <a:r>
              <a:rPr lang="hr-HR" sz="2000" dirty="0" smtClean="0">
                <a:solidFill>
                  <a:srgbClr val="0070C0"/>
                </a:solidFill>
              </a:rPr>
              <a:t> </a:t>
            </a:r>
            <a:r>
              <a:rPr lang="en-US" sz="2000" dirty="0" smtClean="0">
                <a:solidFill>
                  <a:srgbClr val="0070C0"/>
                </a:solidFill>
              </a:rPr>
              <a:t>UTD data </a:t>
            </a:r>
            <a:r>
              <a:rPr lang="en-US" sz="2000" dirty="0">
                <a:solidFill>
                  <a:srgbClr val="0070C0"/>
                </a:solidFill>
              </a:rPr>
              <a:t>is also graphically displayed - for each country for each pollutant</a:t>
            </a:r>
            <a:endParaRPr lang="pl-PL" sz="2000" dirty="0" smtClean="0">
              <a:solidFill>
                <a:srgbClr val="0070C0"/>
              </a:solidFill>
            </a:endParaRPr>
          </a:p>
          <a:p>
            <a:pPr marL="0" lvl="1">
              <a:spcBef>
                <a:spcPct val="20000"/>
              </a:spcBef>
            </a:pPr>
            <a:endParaRPr lang="pl-PL" sz="2000" dirty="0">
              <a:solidFill>
                <a:srgbClr val="0070C0"/>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440349058"/>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15.2 „NEAR REAL TIME” </a:t>
            </a:r>
            <a:r>
              <a:rPr lang="hr-HR" sz="2800" b="1" dirty="0">
                <a:solidFill>
                  <a:schemeClr val="tx2"/>
                </a:solidFill>
                <a:effectLst>
                  <a:glow>
                    <a:srgbClr val="7F7F7F">
                      <a:alpha val="35000"/>
                    </a:srgbClr>
                  </a:glow>
                </a:effectLst>
              </a:rPr>
              <a:t>REPORTING</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4"/>
          <a:stretch>
            <a:fillRect/>
          </a:stretch>
        </p:blipFill>
        <p:spPr>
          <a:xfrm>
            <a:off x="2971086" y="1081987"/>
            <a:ext cx="6090700" cy="4715023"/>
          </a:xfrm>
          <a:prstGeom prst="rect">
            <a:avLst/>
          </a:prstGeom>
        </p:spPr>
      </p:pic>
      <p:sp>
        <p:nvSpPr>
          <p:cNvPr id="12" name="Rectangle 11"/>
          <p:cNvSpPr/>
          <p:nvPr/>
        </p:nvSpPr>
        <p:spPr>
          <a:xfrm>
            <a:off x="0" y="5742840"/>
            <a:ext cx="9024771" cy="400110"/>
          </a:xfrm>
          <a:prstGeom prst="rect">
            <a:avLst/>
          </a:prstGeom>
        </p:spPr>
        <p:txBody>
          <a:bodyPr wrap="square">
            <a:spAutoFit/>
          </a:bodyPr>
          <a:lstStyle/>
          <a:p>
            <a:pPr marL="0" lvl="1">
              <a:spcBef>
                <a:spcPct val="20000"/>
              </a:spcBef>
            </a:pPr>
            <a:r>
              <a:rPr lang="pl-PL" sz="2000" dirty="0" smtClean="0">
                <a:solidFill>
                  <a:srgbClr val="1F497D"/>
                </a:solidFill>
                <a:hlinkClick r:id="rId5"/>
              </a:rPr>
              <a:t>http</a:t>
            </a:r>
            <a:r>
              <a:rPr lang="pl-PL" sz="2000" dirty="0">
                <a:solidFill>
                  <a:srgbClr val="1F497D"/>
                </a:solidFill>
                <a:hlinkClick r:id="rId5"/>
              </a:rPr>
              <a:t>://eeadmz1-cws-wp-air.azurewebsites.net/products/data-viewers/utd-viewer</a:t>
            </a:r>
            <a:r>
              <a:rPr lang="pl-PL" sz="2000" dirty="0" smtClean="0">
                <a:solidFill>
                  <a:srgbClr val="1F497D"/>
                </a:solidFill>
                <a:hlinkClick r:id="rId5"/>
              </a:rPr>
              <a:t>/</a:t>
            </a:r>
            <a:endParaRPr lang="pl-PL" sz="2000" dirty="0">
              <a:solidFill>
                <a:srgbClr val="1F497D"/>
              </a:solidFill>
            </a:endParaRPr>
          </a:p>
        </p:txBody>
      </p:sp>
      <p:sp>
        <p:nvSpPr>
          <p:cNvPr id="13" name="Rectangle 12"/>
          <p:cNvSpPr/>
          <p:nvPr/>
        </p:nvSpPr>
        <p:spPr>
          <a:xfrm>
            <a:off x="142044" y="1482818"/>
            <a:ext cx="2746828" cy="3225498"/>
          </a:xfrm>
          <a:prstGeom prst="rect">
            <a:avLst/>
          </a:prstGeom>
        </p:spPr>
        <p:txBody>
          <a:bodyPr wrap="square">
            <a:spAutoFit/>
          </a:bodyPr>
          <a:lstStyle/>
          <a:p>
            <a:pPr marL="0" lvl="1">
              <a:spcBef>
                <a:spcPct val="20000"/>
              </a:spcBef>
            </a:pPr>
            <a:r>
              <a:rPr lang="pl-PL" sz="2400" b="1" dirty="0" smtClean="0">
                <a:solidFill>
                  <a:srgbClr val="1F497D"/>
                </a:solidFill>
              </a:rPr>
              <a:t>UTD data</a:t>
            </a:r>
            <a:endParaRPr lang="pl-PL" sz="2400" b="1" dirty="0">
              <a:solidFill>
                <a:srgbClr val="1F497D"/>
              </a:solidFill>
            </a:endParaRPr>
          </a:p>
          <a:p>
            <a:pPr marL="0" lvl="1">
              <a:spcBef>
                <a:spcPct val="20000"/>
              </a:spcBef>
            </a:pPr>
            <a:r>
              <a:rPr lang="en-US" sz="2000" dirty="0">
                <a:solidFill>
                  <a:srgbClr val="0070C0"/>
                </a:solidFill>
              </a:rPr>
              <a:t>can be viewed on the browser in the tab: PRODUCTS / DATA VIEWERS / UTD </a:t>
            </a:r>
            <a:r>
              <a:rPr lang="en-US" sz="2000" dirty="0" smtClean="0">
                <a:solidFill>
                  <a:srgbClr val="0070C0"/>
                </a:solidFill>
              </a:rPr>
              <a:t>VIEWERS</a:t>
            </a:r>
            <a:r>
              <a:rPr lang="hr-HR" sz="2000" dirty="0" smtClean="0">
                <a:solidFill>
                  <a:srgbClr val="0070C0"/>
                </a:solidFill>
              </a:rPr>
              <a:t> </a:t>
            </a:r>
            <a:r>
              <a:rPr lang="pl-PL" sz="2000" dirty="0" smtClean="0">
                <a:solidFill>
                  <a:srgbClr val="0070C0"/>
                </a:solidFill>
              </a:rPr>
              <a:t>:</a:t>
            </a:r>
            <a:endParaRPr lang="pl-PL" dirty="0" smtClean="0">
              <a:solidFill>
                <a:srgbClr val="0070C0"/>
              </a:solidFill>
            </a:endParaRPr>
          </a:p>
          <a:p>
            <a:pPr marL="0" lvl="1">
              <a:spcBef>
                <a:spcPct val="20000"/>
              </a:spcBef>
            </a:pPr>
            <a:r>
              <a:rPr lang="en-US" dirty="0">
                <a:solidFill>
                  <a:srgbClr val="0070C0"/>
                </a:solidFill>
              </a:rPr>
              <a:t>The UTD data can be </a:t>
            </a:r>
            <a:r>
              <a:rPr lang="hr-HR" dirty="0" err="1" smtClean="0">
                <a:solidFill>
                  <a:srgbClr val="0070C0"/>
                </a:solidFill>
              </a:rPr>
              <a:t>browsed</a:t>
            </a:r>
            <a:r>
              <a:rPr lang="en-US" dirty="0" smtClean="0">
                <a:solidFill>
                  <a:srgbClr val="0070C0"/>
                </a:solidFill>
              </a:rPr>
              <a:t> </a:t>
            </a:r>
            <a:r>
              <a:rPr lang="en-US" dirty="0">
                <a:solidFill>
                  <a:srgbClr val="0070C0"/>
                </a:solidFill>
              </a:rPr>
              <a:t>by pollutant, averaging time and type of station and </a:t>
            </a:r>
            <a:r>
              <a:rPr lang="en-US" dirty="0" smtClean="0">
                <a:solidFill>
                  <a:srgbClr val="0070C0"/>
                </a:solidFill>
              </a:rPr>
              <a:t>area</a:t>
            </a:r>
            <a:endParaRPr lang="pl-PL" dirty="0">
              <a:solidFill>
                <a:srgbClr val="0070C0"/>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084206497"/>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WEB REPORTING OF VALIDATED AND NON-VALIDATED DATA</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359968"/>
            <a:ext cx="8930937" cy="1077218"/>
          </a:xfrm>
          <a:prstGeom prst="rect">
            <a:avLst/>
          </a:prstGeom>
        </p:spPr>
        <p:txBody>
          <a:bodyPr wrap="square">
            <a:spAutoFit/>
          </a:bodyPr>
          <a:lstStyle/>
          <a:p>
            <a:pPr marL="0" lvl="1">
              <a:spcBef>
                <a:spcPct val="20000"/>
              </a:spcBef>
            </a:pPr>
            <a:r>
              <a:rPr lang="en-US" sz="2000" dirty="0">
                <a:solidFill>
                  <a:srgbClr val="0070C0"/>
                </a:solidFill>
              </a:rPr>
              <a:t>Data viewing via the Internet (web) is enabled via the browser / tool on the </a:t>
            </a:r>
            <a:r>
              <a:rPr lang="en-US" sz="2000" b="1" dirty="0">
                <a:solidFill>
                  <a:srgbClr val="0070C0"/>
                </a:solidFill>
              </a:rPr>
              <a:t>European Air Quality Portal</a:t>
            </a:r>
            <a:r>
              <a:rPr lang="en-US" sz="2000" dirty="0">
                <a:solidFill>
                  <a:srgbClr val="0070C0"/>
                </a:solidFill>
              </a:rPr>
              <a:t>, </a:t>
            </a:r>
            <a:r>
              <a:rPr lang="hr-HR" sz="2000" dirty="0" err="1" smtClean="0">
                <a:solidFill>
                  <a:srgbClr val="0070C0"/>
                </a:solidFill>
              </a:rPr>
              <a:t>which</a:t>
            </a:r>
            <a:r>
              <a:rPr lang="hr-HR" sz="2000" dirty="0" smtClean="0">
                <a:solidFill>
                  <a:srgbClr val="0070C0"/>
                </a:solidFill>
              </a:rPr>
              <a:t> </a:t>
            </a:r>
            <a:r>
              <a:rPr lang="hr-HR" sz="2000" dirty="0" err="1" smtClean="0">
                <a:solidFill>
                  <a:srgbClr val="0070C0"/>
                </a:solidFill>
              </a:rPr>
              <a:t>is</a:t>
            </a:r>
            <a:r>
              <a:rPr lang="hr-HR" sz="2000" dirty="0" smtClean="0">
                <a:solidFill>
                  <a:srgbClr val="0070C0"/>
                </a:solidFill>
              </a:rPr>
              <a:t> </a:t>
            </a:r>
            <a:r>
              <a:rPr lang="en-US" sz="2000" dirty="0" smtClean="0">
                <a:solidFill>
                  <a:srgbClr val="0070C0"/>
                </a:solidFill>
              </a:rPr>
              <a:t>developed</a:t>
            </a:r>
            <a:r>
              <a:rPr lang="en-US" sz="2000" dirty="0">
                <a:solidFill>
                  <a:srgbClr val="0070C0"/>
                </a:solidFill>
              </a:rPr>
              <a:t>, maintained and managed by </a:t>
            </a:r>
            <a:r>
              <a:rPr lang="en-US" sz="2000" dirty="0" smtClean="0">
                <a:solidFill>
                  <a:srgbClr val="0070C0"/>
                </a:solidFill>
              </a:rPr>
              <a:t>EEA</a:t>
            </a:r>
            <a:endParaRPr lang="pl-PL" sz="2000" dirty="0">
              <a:solidFill>
                <a:srgbClr val="0070C0"/>
              </a:solidFill>
            </a:endParaRPr>
          </a:p>
          <a:p>
            <a:pPr marL="0" lvl="1">
              <a:spcBef>
                <a:spcPct val="20000"/>
              </a:spcBef>
            </a:pPr>
            <a:r>
              <a:rPr lang="pl-PL" sz="2000" dirty="0" smtClean="0">
                <a:solidFill>
                  <a:srgbClr val="0070C0"/>
                </a:solidFill>
                <a:hlinkClick r:id="rId4"/>
              </a:rPr>
              <a:t>http</a:t>
            </a:r>
            <a:r>
              <a:rPr lang="pl-PL" sz="2000" dirty="0">
                <a:solidFill>
                  <a:srgbClr val="0070C0"/>
                </a:solidFill>
                <a:hlinkClick r:id="rId4"/>
              </a:rPr>
              <a:t>://eeadmz1-cws-wp-air.azurewebsites.net</a:t>
            </a:r>
            <a:r>
              <a:rPr lang="pl-PL" sz="2000" dirty="0" smtClean="0">
                <a:solidFill>
                  <a:srgbClr val="0070C0"/>
                </a:solidFill>
                <a:hlinkClick r:id="rId4"/>
              </a:rPr>
              <a:t>/</a:t>
            </a:r>
            <a:endParaRPr lang="pl-PL" sz="2000" dirty="0" smtClean="0">
              <a:solidFill>
                <a:srgbClr val="0070C0"/>
              </a:solidFill>
            </a:endParaRPr>
          </a:p>
        </p:txBody>
      </p:sp>
      <p:sp>
        <p:nvSpPr>
          <p:cNvPr id="13" name="Rectangle 12"/>
          <p:cNvSpPr/>
          <p:nvPr/>
        </p:nvSpPr>
        <p:spPr>
          <a:xfrm>
            <a:off x="266516" y="3034821"/>
            <a:ext cx="2414542" cy="2554545"/>
          </a:xfrm>
          <a:prstGeom prst="rect">
            <a:avLst/>
          </a:prstGeom>
        </p:spPr>
        <p:txBody>
          <a:bodyPr wrap="square">
            <a:spAutoFit/>
          </a:bodyPr>
          <a:lstStyle/>
          <a:p>
            <a:pPr marL="0" lvl="1">
              <a:spcBef>
                <a:spcPct val="20000"/>
              </a:spcBef>
            </a:pPr>
            <a:r>
              <a:rPr lang="en-US" sz="2000" dirty="0">
                <a:solidFill>
                  <a:srgbClr val="0070C0"/>
                </a:solidFill>
              </a:rPr>
              <a:t>The available browsers / tools allow you </a:t>
            </a:r>
            <a:r>
              <a:rPr lang="hr-HR" sz="2000" dirty="0" err="1" smtClean="0">
                <a:solidFill>
                  <a:srgbClr val="0070C0"/>
                </a:solidFill>
              </a:rPr>
              <a:t>tracking</a:t>
            </a:r>
            <a:r>
              <a:rPr lang="hr-HR" sz="2000" dirty="0" smtClean="0">
                <a:solidFill>
                  <a:srgbClr val="0070C0"/>
                </a:solidFill>
              </a:rPr>
              <a:t> </a:t>
            </a:r>
            <a:r>
              <a:rPr lang="en-US" sz="2000" dirty="0" smtClean="0">
                <a:solidFill>
                  <a:srgbClr val="0070C0"/>
                </a:solidFill>
              </a:rPr>
              <a:t>the </a:t>
            </a:r>
            <a:r>
              <a:rPr lang="en-US" sz="2000" dirty="0">
                <a:solidFill>
                  <a:srgbClr val="0070C0"/>
                </a:solidFill>
              </a:rPr>
              <a:t>data </a:t>
            </a:r>
            <a:r>
              <a:rPr lang="hr-HR" sz="2000" dirty="0" err="1" smtClean="0">
                <a:solidFill>
                  <a:srgbClr val="0070C0"/>
                </a:solidFill>
              </a:rPr>
              <a:t>submission</a:t>
            </a:r>
            <a:r>
              <a:rPr lang="en-US" sz="2000" dirty="0" smtClean="0">
                <a:solidFill>
                  <a:srgbClr val="0070C0"/>
                </a:solidFill>
              </a:rPr>
              <a:t> </a:t>
            </a:r>
            <a:r>
              <a:rPr lang="en-US" sz="2000" dirty="0">
                <a:solidFill>
                  <a:srgbClr val="0070C0"/>
                </a:solidFill>
              </a:rPr>
              <a:t>process and can </a:t>
            </a:r>
            <a:r>
              <a:rPr lang="hr-HR" sz="2000" dirty="0" err="1" smtClean="0">
                <a:solidFill>
                  <a:srgbClr val="0070C0"/>
                </a:solidFill>
              </a:rPr>
              <a:t>be</a:t>
            </a:r>
            <a:r>
              <a:rPr lang="hr-HR" sz="2000" dirty="0" smtClean="0">
                <a:solidFill>
                  <a:srgbClr val="0070C0"/>
                </a:solidFill>
              </a:rPr>
              <a:t> </a:t>
            </a:r>
            <a:r>
              <a:rPr lang="en-US" sz="2000" dirty="0" smtClean="0">
                <a:solidFill>
                  <a:srgbClr val="0070C0"/>
                </a:solidFill>
              </a:rPr>
              <a:t>access</a:t>
            </a:r>
            <a:r>
              <a:rPr lang="hr-HR" sz="2000" dirty="0" err="1" smtClean="0">
                <a:solidFill>
                  <a:srgbClr val="0070C0"/>
                </a:solidFill>
              </a:rPr>
              <a:t>ed</a:t>
            </a:r>
            <a:r>
              <a:rPr lang="en-US" sz="2000" dirty="0" smtClean="0">
                <a:solidFill>
                  <a:srgbClr val="0070C0"/>
                </a:solidFill>
              </a:rPr>
              <a:t> through </a:t>
            </a:r>
            <a:r>
              <a:rPr lang="en-US" sz="2000" dirty="0">
                <a:solidFill>
                  <a:srgbClr val="0070C0"/>
                </a:solidFill>
              </a:rPr>
              <a:t>the menu bar in the PRODUCTS tab</a:t>
            </a:r>
            <a:r>
              <a:rPr lang="en-US" sz="2000" dirty="0" smtClean="0">
                <a:solidFill>
                  <a:srgbClr val="0070C0"/>
                </a:solidFill>
              </a:rPr>
              <a:t>.</a:t>
            </a:r>
            <a:endParaRPr lang="pl-PL" sz="2000" dirty="0" smtClean="0">
              <a:solidFill>
                <a:srgbClr val="0070C0"/>
              </a:solidFill>
            </a:endParaRPr>
          </a:p>
        </p:txBody>
      </p:sp>
      <p:grpSp>
        <p:nvGrpSpPr>
          <p:cNvPr id="10" name="Group 9"/>
          <p:cNvGrpSpPr/>
          <p:nvPr/>
        </p:nvGrpSpPr>
        <p:grpSpPr>
          <a:xfrm>
            <a:off x="3045041" y="2501755"/>
            <a:ext cx="5965793" cy="3757002"/>
            <a:chOff x="3869962" y="3076844"/>
            <a:chExt cx="4816872" cy="2677787"/>
          </a:xfrm>
        </p:grpSpPr>
        <p:pic>
          <p:nvPicPr>
            <p:cNvPr id="3" name="Picture 2"/>
            <p:cNvPicPr>
              <a:picLocks noChangeAspect="1"/>
            </p:cNvPicPr>
            <p:nvPr/>
          </p:nvPicPr>
          <p:blipFill>
            <a:blip r:embed="rId5"/>
            <a:stretch>
              <a:fillRect/>
            </a:stretch>
          </p:blipFill>
          <p:spPr>
            <a:xfrm>
              <a:off x="3869962" y="3076844"/>
              <a:ext cx="4816872" cy="2677787"/>
            </a:xfrm>
            <a:prstGeom prst="rect">
              <a:avLst/>
            </a:prstGeom>
          </p:spPr>
        </p:pic>
        <p:sp>
          <p:nvSpPr>
            <p:cNvPr id="8" name="Oval 7"/>
            <p:cNvSpPr/>
            <p:nvPr/>
          </p:nvSpPr>
          <p:spPr>
            <a:xfrm>
              <a:off x="7315200" y="3474021"/>
              <a:ext cx="506027" cy="1473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131156216"/>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a:t>
            </a:r>
            <a:r>
              <a:rPr lang="hr-HR" sz="2800" b="1" dirty="0">
                <a:solidFill>
                  <a:schemeClr val="tx2"/>
                </a:solidFill>
                <a:effectLst>
                  <a:glow>
                    <a:srgbClr val="7F7F7F">
                      <a:alpha val="35000"/>
                    </a:srgbClr>
                  </a:glow>
                </a:effectLst>
              </a:rPr>
              <a:t>WEB REPORTING OF VALIDATED AND NON-VALIDATED DATA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0" y="1356032"/>
            <a:ext cx="9098770" cy="1138773"/>
          </a:xfrm>
          <a:prstGeom prst="rect">
            <a:avLst/>
          </a:prstGeom>
        </p:spPr>
        <p:txBody>
          <a:bodyPr wrap="square">
            <a:spAutoFit/>
          </a:bodyPr>
          <a:lstStyle/>
          <a:p>
            <a:pPr marL="0" lvl="1">
              <a:spcBef>
                <a:spcPct val="20000"/>
              </a:spcBef>
            </a:pPr>
            <a:r>
              <a:rPr lang="pl-PL" sz="2400" b="1" dirty="0">
                <a:solidFill>
                  <a:srgbClr val="1F497D"/>
                </a:solidFill>
              </a:rPr>
              <a:t>Europen Air Quality Portal</a:t>
            </a:r>
            <a:endParaRPr lang="pl-PL" sz="2000" dirty="0" smtClean="0">
              <a:solidFill>
                <a:srgbClr val="0070C0"/>
              </a:solidFill>
            </a:endParaRPr>
          </a:p>
          <a:p>
            <a:pPr marL="0" lvl="1">
              <a:spcBef>
                <a:spcPct val="20000"/>
              </a:spcBef>
            </a:pPr>
            <a:r>
              <a:rPr lang="en-US" sz="2000" dirty="0">
                <a:solidFill>
                  <a:srgbClr val="0070C0"/>
                </a:solidFill>
              </a:rPr>
              <a:t>Different streams of data are shown in the picture. </a:t>
            </a:r>
            <a:r>
              <a:rPr lang="hr-HR" sz="2000" dirty="0" err="1" smtClean="0">
                <a:solidFill>
                  <a:srgbClr val="0070C0"/>
                </a:solidFill>
              </a:rPr>
              <a:t>Submitted</a:t>
            </a:r>
            <a:r>
              <a:rPr lang="en-US" sz="2000" dirty="0" smtClean="0">
                <a:solidFill>
                  <a:srgbClr val="0070C0"/>
                </a:solidFill>
              </a:rPr>
              <a:t> </a:t>
            </a:r>
            <a:r>
              <a:rPr lang="en-US" sz="2000" dirty="0">
                <a:solidFill>
                  <a:srgbClr val="0070C0"/>
                </a:solidFill>
              </a:rPr>
              <a:t>data is used as a data source in </a:t>
            </a:r>
            <a:r>
              <a:rPr lang="en-US" sz="2000" dirty="0" smtClean="0">
                <a:solidFill>
                  <a:srgbClr val="0070C0"/>
                </a:solidFill>
              </a:rPr>
              <a:t>browsers</a:t>
            </a:r>
            <a:endParaRPr lang="pl-PL" sz="2000" dirty="0" smtClean="0">
              <a:solidFill>
                <a:srgbClr val="0070C0"/>
              </a:solidFill>
            </a:endParaRPr>
          </a:p>
        </p:txBody>
      </p:sp>
      <p:sp>
        <p:nvSpPr>
          <p:cNvPr id="14" name="Rectangle 13"/>
          <p:cNvSpPr/>
          <p:nvPr/>
        </p:nvSpPr>
        <p:spPr>
          <a:xfrm>
            <a:off x="167833" y="2672318"/>
            <a:ext cx="2210586" cy="3293209"/>
          </a:xfrm>
          <a:prstGeom prst="rect">
            <a:avLst/>
          </a:prstGeom>
        </p:spPr>
        <p:txBody>
          <a:bodyPr wrap="square">
            <a:spAutoFit/>
          </a:bodyPr>
          <a:lstStyle/>
          <a:p>
            <a:pPr marL="0" lvl="1">
              <a:spcBef>
                <a:spcPct val="20000"/>
              </a:spcBef>
            </a:pPr>
            <a:r>
              <a:rPr lang="pl-PL" sz="2000" b="1" dirty="0" smtClean="0">
                <a:solidFill>
                  <a:srgbClr val="0070C0"/>
                </a:solidFill>
              </a:rPr>
              <a:t>E2a data (UTD) – </a:t>
            </a:r>
            <a:r>
              <a:rPr lang="pl-PL" sz="2000" dirty="0" smtClean="0">
                <a:solidFill>
                  <a:srgbClr val="0070C0"/>
                </a:solidFill>
              </a:rPr>
              <a:t>are submitted via FTP server every hour</a:t>
            </a:r>
          </a:p>
          <a:p>
            <a:pPr marL="0" lvl="1">
              <a:spcBef>
                <a:spcPct val="20000"/>
              </a:spcBef>
            </a:pPr>
            <a:endParaRPr lang="pl-PL" sz="2000" dirty="0">
              <a:solidFill>
                <a:srgbClr val="0070C0"/>
              </a:solidFill>
            </a:endParaRPr>
          </a:p>
          <a:p>
            <a:pPr marL="0" lvl="1">
              <a:spcBef>
                <a:spcPct val="20000"/>
              </a:spcBef>
            </a:pPr>
            <a:r>
              <a:rPr lang="pl-PL" sz="2000" b="1" dirty="0" smtClean="0">
                <a:solidFill>
                  <a:srgbClr val="0070C0"/>
                </a:solidFill>
              </a:rPr>
              <a:t>Other data (B-G) </a:t>
            </a:r>
            <a:r>
              <a:rPr lang="pl-PL" sz="2000" dirty="0" smtClean="0">
                <a:solidFill>
                  <a:srgbClr val="0070C0"/>
                </a:solidFill>
              </a:rPr>
              <a:t>are delivered to CDR after they have passed QA/QC checks</a:t>
            </a:r>
            <a:endParaRPr lang="pl-PL" sz="2000" dirty="0">
              <a:solidFill>
                <a:srgbClr val="0070C0"/>
              </a:solidFill>
            </a:endParaRPr>
          </a:p>
        </p:txBody>
      </p:sp>
      <p:pic>
        <p:nvPicPr>
          <p:cNvPr id="4" name="Picture 3"/>
          <p:cNvPicPr>
            <a:picLocks noChangeAspect="1"/>
          </p:cNvPicPr>
          <p:nvPr/>
        </p:nvPicPr>
        <p:blipFill>
          <a:blip r:embed="rId4"/>
          <a:stretch>
            <a:fillRect/>
          </a:stretch>
        </p:blipFill>
        <p:spPr>
          <a:xfrm>
            <a:off x="2746809" y="2364542"/>
            <a:ext cx="6199756" cy="3892870"/>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553636476"/>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a:t>
            </a:r>
            <a:r>
              <a:rPr lang="hr-HR" sz="2800" b="1" dirty="0">
                <a:solidFill>
                  <a:schemeClr val="tx2"/>
                </a:solidFill>
                <a:effectLst>
                  <a:glow>
                    <a:srgbClr val="7F7F7F">
                      <a:alpha val="35000"/>
                    </a:srgbClr>
                  </a:glow>
                </a:effectLst>
              </a:rPr>
              <a:t>WEB REPORTING OF VALIDATED AND NON-VALIDATED DATA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06532" y="1382624"/>
            <a:ext cx="8930937" cy="4401205"/>
          </a:xfrm>
          <a:prstGeom prst="rect">
            <a:avLst/>
          </a:prstGeom>
        </p:spPr>
        <p:txBody>
          <a:bodyPr wrap="square">
            <a:spAutoFit/>
          </a:bodyPr>
          <a:lstStyle/>
          <a:p>
            <a:pPr marL="0" lvl="1">
              <a:spcBef>
                <a:spcPct val="20000"/>
              </a:spcBef>
            </a:pPr>
            <a:r>
              <a:rPr lang="en-US" sz="2000" b="1" dirty="0">
                <a:solidFill>
                  <a:srgbClr val="0070C0"/>
                </a:solidFill>
              </a:rPr>
              <a:t>Browsers / Tools can be divided into four categories (available from the menu </a:t>
            </a:r>
            <a:r>
              <a:rPr lang="en-US" sz="2000" b="1" dirty="0" smtClean="0">
                <a:solidFill>
                  <a:srgbClr val="0070C0"/>
                </a:solidFill>
              </a:rPr>
              <a:t>bar</a:t>
            </a:r>
            <a:r>
              <a:rPr lang="pl-PL" sz="2000" b="1" dirty="0" smtClean="0">
                <a:solidFill>
                  <a:srgbClr val="0070C0"/>
                </a:solidFill>
              </a:rPr>
              <a:t>):</a:t>
            </a:r>
            <a:endParaRPr lang="pl-PL" sz="2000" b="1" dirty="0">
              <a:solidFill>
                <a:srgbClr val="0070C0"/>
              </a:solidFill>
            </a:endParaRPr>
          </a:p>
          <a:p>
            <a:pPr marL="342900" lvl="1" indent="-342900">
              <a:spcBef>
                <a:spcPct val="20000"/>
              </a:spcBef>
              <a:buFontTx/>
              <a:buChar char="-"/>
            </a:pPr>
            <a:r>
              <a:rPr lang="en-US" sz="2000" dirty="0">
                <a:solidFill>
                  <a:srgbClr val="0070C0"/>
                </a:solidFill>
              </a:rPr>
              <a:t>Browsers </a:t>
            </a:r>
            <a:r>
              <a:rPr lang="hr-HR" sz="2000" dirty="0" err="1" smtClean="0">
                <a:solidFill>
                  <a:srgbClr val="0070C0"/>
                </a:solidFill>
              </a:rPr>
              <a:t>that</a:t>
            </a:r>
            <a:r>
              <a:rPr lang="hr-HR" sz="2000" dirty="0" smtClean="0">
                <a:solidFill>
                  <a:srgbClr val="0070C0"/>
                </a:solidFill>
              </a:rPr>
              <a:t> </a:t>
            </a:r>
            <a:r>
              <a:rPr lang="hr-HR" sz="2000" dirty="0" err="1" smtClean="0">
                <a:solidFill>
                  <a:srgbClr val="0070C0"/>
                </a:solidFill>
              </a:rPr>
              <a:t>enable</a:t>
            </a:r>
            <a:r>
              <a:rPr lang="hr-HR" sz="2000" dirty="0" smtClean="0">
                <a:solidFill>
                  <a:srgbClr val="0070C0"/>
                </a:solidFill>
              </a:rPr>
              <a:t> </a:t>
            </a:r>
            <a:r>
              <a:rPr lang="en-US" sz="2000" b="1" dirty="0" smtClean="0">
                <a:solidFill>
                  <a:srgbClr val="0070C0"/>
                </a:solidFill>
              </a:rPr>
              <a:t>monitoring the</a:t>
            </a:r>
            <a:r>
              <a:rPr lang="hr-HR" sz="2000" b="1" dirty="0" smtClean="0">
                <a:solidFill>
                  <a:srgbClr val="0070C0"/>
                </a:solidFill>
              </a:rPr>
              <a:t> data </a:t>
            </a:r>
            <a:r>
              <a:rPr lang="hr-HR" sz="2000" b="1" dirty="0" err="1" smtClean="0">
                <a:solidFill>
                  <a:srgbClr val="0070C0"/>
                </a:solidFill>
              </a:rPr>
              <a:t>submission</a:t>
            </a:r>
            <a:r>
              <a:rPr lang="en-US" sz="2000" b="1" dirty="0" smtClean="0">
                <a:solidFill>
                  <a:srgbClr val="0070C0"/>
                </a:solidFill>
              </a:rPr>
              <a:t> </a:t>
            </a:r>
            <a:r>
              <a:rPr lang="en-US" sz="2000" b="1" dirty="0">
                <a:solidFill>
                  <a:srgbClr val="0070C0"/>
                </a:solidFill>
              </a:rPr>
              <a:t>status </a:t>
            </a:r>
            <a:r>
              <a:rPr lang="en-US" sz="2000" b="1" dirty="0" smtClean="0">
                <a:solidFill>
                  <a:srgbClr val="0070C0"/>
                </a:solidFill>
              </a:rPr>
              <a:t>in </a:t>
            </a:r>
            <a:r>
              <a:rPr lang="en-US" sz="2000" b="1" dirty="0">
                <a:solidFill>
                  <a:srgbClr val="0070C0"/>
                </a:solidFill>
              </a:rPr>
              <a:t>the EEA.</a:t>
            </a:r>
          </a:p>
          <a:p>
            <a:pPr marL="342900" lvl="1" indent="-342900">
              <a:spcBef>
                <a:spcPct val="20000"/>
              </a:spcBef>
              <a:buFontTx/>
              <a:buChar char="-"/>
            </a:pPr>
            <a:r>
              <a:rPr lang="en-US" sz="2000" b="1" dirty="0">
                <a:solidFill>
                  <a:srgbClr val="0070C0"/>
                </a:solidFill>
              </a:rPr>
              <a:t>AIDE tables - </a:t>
            </a:r>
            <a:r>
              <a:rPr lang="en-US" sz="2000" b="1" dirty="0" smtClean="0">
                <a:solidFill>
                  <a:srgbClr val="0070C0"/>
                </a:solidFill>
              </a:rPr>
              <a:t>Display </a:t>
            </a:r>
            <a:r>
              <a:rPr lang="en-US" sz="2000" b="1" dirty="0">
                <a:solidFill>
                  <a:srgbClr val="0070C0"/>
                </a:solidFill>
              </a:rPr>
              <a:t>the submitted </a:t>
            </a:r>
            <a:r>
              <a:rPr lang="en-US" sz="2000" dirty="0">
                <a:solidFill>
                  <a:srgbClr val="0070C0"/>
                </a:solidFill>
              </a:rPr>
              <a:t>data B to G and information supplied with data B to G</a:t>
            </a:r>
            <a:r>
              <a:rPr lang="en-US" sz="2000" dirty="0" smtClean="0">
                <a:solidFill>
                  <a:srgbClr val="0070C0"/>
                </a:solidFill>
              </a:rPr>
              <a:t>.</a:t>
            </a:r>
            <a:endParaRPr lang="hr-HR" sz="2000" dirty="0" smtClean="0">
              <a:solidFill>
                <a:srgbClr val="0070C0"/>
              </a:solidFill>
            </a:endParaRPr>
          </a:p>
          <a:p>
            <a:pPr marL="342900" lvl="1" indent="-342900">
              <a:spcBef>
                <a:spcPct val="20000"/>
              </a:spcBef>
              <a:buFontTx/>
              <a:buChar char="-"/>
            </a:pPr>
            <a:r>
              <a:rPr lang="en-US" sz="2000" b="1" dirty="0">
                <a:solidFill>
                  <a:srgbClr val="0070C0"/>
                </a:solidFill>
              </a:rPr>
              <a:t>Data Browsers </a:t>
            </a:r>
            <a:r>
              <a:rPr lang="en-US" sz="2000" dirty="0" smtClean="0">
                <a:solidFill>
                  <a:srgbClr val="0070C0"/>
                </a:solidFill>
              </a:rPr>
              <a:t>– Allow</a:t>
            </a:r>
            <a:r>
              <a:rPr lang="hr-HR" sz="2000" dirty="0">
                <a:solidFill>
                  <a:srgbClr val="0070C0"/>
                </a:solidFill>
              </a:rPr>
              <a:t> </a:t>
            </a:r>
            <a:r>
              <a:rPr lang="hr-HR" sz="2000" dirty="0" smtClean="0">
                <a:solidFill>
                  <a:srgbClr val="0070C0"/>
                </a:solidFill>
              </a:rPr>
              <a:t>data </a:t>
            </a:r>
            <a:r>
              <a:rPr lang="hr-HR" sz="2000" dirty="0" err="1" smtClean="0">
                <a:solidFill>
                  <a:srgbClr val="0070C0"/>
                </a:solidFill>
              </a:rPr>
              <a:t>and</a:t>
            </a:r>
            <a:r>
              <a:rPr lang="hr-HR" sz="2000" dirty="0" smtClean="0">
                <a:solidFill>
                  <a:srgbClr val="0070C0"/>
                </a:solidFill>
              </a:rPr>
              <a:t> </a:t>
            </a:r>
            <a:r>
              <a:rPr lang="hr-HR" sz="2000" dirty="0" err="1">
                <a:solidFill>
                  <a:srgbClr val="0070C0"/>
                </a:solidFill>
              </a:rPr>
              <a:t>statistical</a:t>
            </a:r>
            <a:r>
              <a:rPr lang="hr-HR" sz="2000" dirty="0">
                <a:solidFill>
                  <a:srgbClr val="0070C0"/>
                </a:solidFill>
              </a:rPr>
              <a:t> data  </a:t>
            </a:r>
            <a:r>
              <a:rPr lang="hr-HR" sz="2000" dirty="0" err="1" smtClean="0">
                <a:solidFill>
                  <a:srgbClr val="0070C0"/>
                </a:solidFill>
              </a:rPr>
              <a:t>viewing</a:t>
            </a:r>
            <a:r>
              <a:rPr lang="hr-HR" sz="2000" dirty="0" smtClean="0">
                <a:solidFill>
                  <a:srgbClr val="0070C0"/>
                </a:solidFill>
              </a:rPr>
              <a:t> </a:t>
            </a:r>
            <a:r>
              <a:rPr lang="en-US" sz="2000" dirty="0" smtClean="0">
                <a:solidFill>
                  <a:srgbClr val="0070C0"/>
                </a:solidFill>
              </a:rPr>
              <a:t>contained </a:t>
            </a:r>
            <a:r>
              <a:rPr lang="en-US" sz="2000" dirty="0">
                <a:solidFill>
                  <a:srgbClr val="0070C0"/>
                </a:solidFill>
              </a:rPr>
              <a:t>in the EEA databases and </a:t>
            </a:r>
            <a:r>
              <a:rPr lang="hr-HR" sz="2000" dirty="0" err="1" smtClean="0">
                <a:solidFill>
                  <a:srgbClr val="0070C0"/>
                </a:solidFill>
              </a:rPr>
              <a:t>their</a:t>
            </a:r>
            <a:r>
              <a:rPr lang="hr-HR" sz="2000" dirty="0" smtClean="0">
                <a:solidFill>
                  <a:srgbClr val="0070C0"/>
                </a:solidFill>
              </a:rPr>
              <a:t> </a:t>
            </a:r>
            <a:r>
              <a:rPr lang="en-US" sz="2000" b="1" dirty="0" smtClean="0">
                <a:solidFill>
                  <a:srgbClr val="0070C0"/>
                </a:solidFill>
              </a:rPr>
              <a:t>display on</a:t>
            </a:r>
            <a:r>
              <a:rPr lang="hr-HR" sz="2000" b="1" dirty="0" smtClean="0">
                <a:solidFill>
                  <a:srgbClr val="0070C0"/>
                </a:solidFill>
              </a:rPr>
              <a:t> </a:t>
            </a:r>
            <a:r>
              <a:rPr lang="hr-HR" sz="2000" b="1" dirty="0" err="1" smtClean="0">
                <a:solidFill>
                  <a:srgbClr val="0070C0"/>
                </a:solidFill>
              </a:rPr>
              <a:t>maps</a:t>
            </a:r>
            <a:r>
              <a:rPr lang="en-US" sz="2000" b="1" dirty="0" smtClean="0">
                <a:solidFill>
                  <a:srgbClr val="0070C0"/>
                </a:solidFill>
              </a:rPr>
              <a:t>, </a:t>
            </a:r>
            <a:r>
              <a:rPr lang="en-US" sz="2000" b="1" dirty="0">
                <a:solidFill>
                  <a:srgbClr val="0070C0"/>
                </a:solidFill>
              </a:rPr>
              <a:t>charts, or tables</a:t>
            </a:r>
            <a:r>
              <a:rPr lang="en-US" sz="2000" dirty="0">
                <a:solidFill>
                  <a:srgbClr val="0070C0"/>
                </a:solidFill>
              </a:rPr>
              <a:t>.</a:t>
            </a:r>
          </a:p>
          <a:p>
            <a:pPr marL="342900" lvl="1" indent="-342900">
              <a:spcBef>
                <a:spcPct val="20000"/>
              </a:spcBef>
              <a:buFontTx/>
              <a:buChar char="-"/>
            </a:pPr>
            <a:r>
              <a:rPr lang="hr-HR" sz="2000" b="1" dirty="0" smtClean="0">
                <a:solidFill>
                  <a:srgbClr val="0070C0"/>
                </a:solidFill>
              </a:rPr>
              <a:t>Data </a:t>
            </a:r>
            <a:r>
              <a:rPr lang="hr-HR" sz="2000" b="1" dirty="0">
                <a:solidFill>
                  <a:srgbClr val="0070C0"/>
                </a:solidFill>
              </a:rPr>
              <a:t>d</a:t>
            </a:r>
            <a:r>
              <a:rPr lang="en-US" sz="2000" b="1" dirty="0" err="1" smtClean="0">
                <a:solidFill>
                  <a:srgbClr val="0070C0"/>
                </a:solidFill>
              </a:rPr>
              <a:t>ownload</a:t>
            </a:r>
            <a:r>
              <a:rPr lang="en-US" sz="2000" b="1" dirty="0" smtClean="0">
                <a:solidFill>
                  <a:srgbClr val="0070C0"/>
                </a:solidFill>
              </a:rPr>
              <a:t> </a:t>
            </a:r>
            <a:r>
              <a:rPr lang="en-US" sz="2000" dirty="0" smtClean="0">
                <a:solidFill>
                  <a:srgbClr val="0070C0"/>
                </a:solidFill>
              </a:rPr>
              <a:t>- </a:t>
            </a:r>
            <a:r>
              <a:rPr lang="en-US" sz="2000" dirty="0">
                <a:solidFill>
                  <a:srgbClr val="0070C0"/>
                </a:solidFill>
              </a:rPr>
              <a:t>special tools allow </a:t>
            </a:r>
            <a:r>
              <a:rPr lang="hr-HR" sz="2000" dirty="0" smtClean="0">
                <a:solidFill>
                  <a:srgbClr val="0070C0"/>
                </a:solidFill>
              </a:rPr>
              <a:t>data </a:t>
            </a:r>
            <a:r>
              <a:rPr lang="en-US" sz="2000" dirty="0" smtClean="0">
                <a:solidFill>
                  <a:srgbClr val="0070C0"/>
                </a:solidFill>
              </a:rPr>
              <a:t>download contained </a:t>
            </a:r>
            <a:r>
              <a:rPr lang="en-US" sz="2000" dirty="0">
                <a:solidFill>
                  <a:srgbClr val="0070C0"/>
                </a:solidFill>
              </a:rPr>
              <a:t>in EEA databases. It mainly relates to E1a and E2a data plus a part of meta-data and geometry of zones and agglomerations. Data can be downloaded using the download button that appears at the bottom of the </a:t>
            </a:r>
            <a:r>
              <a:rPr lang="en-US" sz="2000" dirty="0" smtClean="0">
                <a:solidFill>
                  <a:srgbClr val="0070C0"/>
                </a:solidFill>
              </a:rPr>
              <a:t>dashboard</a:t>
            </a:r>
            <a:r>
              <a:rPr lang="pl-PL" sz="2000" dirty="0" smtClean="0">
                <a:solidFill>
                  <a:srgbClr val="0070C0"/>
                </a:solidFill>
              </a:rPr>
              <a:t>.</a:t>
            </a:r>
            <a:endParaRPr lang="pl-PL" sz="2000" dirty="0">
              <a:solidFill>
                <a:srgbClr val="0070C0"/>
              </a:solidFill>
            </a:endParaRPr>
          </a:p>
          <a:p>
            <a:pPr marL="0" lvl="1">
              <a:spcBef>
                <a:spcPct val="20000"/>
              </a:spcBef>
            </a:pPr>
            <a:r>
              <a:rPr lang="en-US" sz="2000" dirty="0">
                <a:solidFill>
                  <a:srgbClr val="0070C0"/>
                </a:solidFill>
              </a:rPr>
              <a:t>In each browser, </a:t>
            </a:r>
            <a:r>
              <a:rPr lang="en-US" sz="2000" u="sng" dirty="0">
                <a:solidFill>
                  <a:srgbClr val="0070C0"/>
                </a:solidFill>
              </a:rPr>
              <a:t>different data sets can be selected using filters </a:t>
            </a:r>
            <a:r>
              <a:rPr lang="en-US" sz="2000" dirty="0">
                <a:solidFill>
                  <a:srgbClr val="0070C0"/>
                </a:solidFill>
              </a:rPr>
              <a:t>that are usually displayed on the right side of the dashboard displayed. Some data can also be selected </a:t>
            </a:r>
            <a:r>
              <a:rPr lang="en-US" sz="2000" u="sng" dirty="0">
                <a:solidFill>
                  <a:srgbClr val="0070C0"/>
                </a:solidFill>
              </a:rPr>
              <a:t>directly </a:t>
            </a:r>
            <a:r>
              <a:rPr lang="en-US" sz="2000" u="sng" dirty="0" smtClean="0">
                <a:solidFill>
                  <a:srgbClr val="0070C0"/>
                </a:solidFill>
              </a:rPr>
              <a:t>from</a:t>
            </a:r>
            <a:r>
              <a:rPr lang="hr-HR" sz="2000" u="sng" dirty="0" smtClean="0">
                <a:solidFill>
                  <a:srgbClr val="0070C0"/>
                </a:solidFill>
              </a:rPr>
              <a:t> </a:t>
            </a:r>
            <a:r>
              <a:rPr lang="hr-HR" sz="2000" u="sng" dirty="0" err="1" smtClean="0">
                <a:solidFill>
                  <a:srgbClr val="0070C0"/>
                </a:solidFill>
              </a:rPr>
              <a:t>maps</a:t>
            </a:r>
            <a:r>
              <a:rPr lang="en-US" sz="2000" dirty="0" smtClean="0">
                <a:solidFill>
                  <a:srgbClr val="0070C0"/>
                </a:solidFill>
              </a:rPr>
              <a:t>.</a:t>
            </a:r>
            <a:endParaRPr lang="hr-HR" sz="2000" dirty="0" smtClean="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657758307"/>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61639"/>
            <a:ext cx="8686800" cy="833761"/>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a:t>
            </a:r>
            <a:r>
              <a:rPr lang="hr-HR" sz="2800" b="1" dirty="0">
                <a:solidFill>
                  <a:schemeClr val="tx2"/>
                </a:solidFill>
                <a:effectLst>
                  <a:glow>
                    <a:srgbClr val="7F7F7F">
                      <a:alpha val="35000"/>
                    </a:srgbClr>
                  </a:glow>
                </a:effectLst>
              </a:rPr>
              <a:t>WEB REPORTING OF VALIDATED AND NON-VALIDATED DATA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2" name="Rectangle 11"/>
          <p:cNvSpPr/>
          <p:nvPr/>
        </p:nvSpPr>
        <p:spPr>
          <a:xfrm>
            <a:off x="148605" y="1621536"/>
            <a:ext cx="2733251" cy="2677656"/>
          </a:xfrm>
          <a:prstGeom prst="rect">
            <a:avLst/>
          </a:prstGeom>
        </p:spPr>
        <p:txBody>
          <a:bodyPr wrap="square">
            <a:spAutoFit/>
          </a:bodyPr>
          <a:lstStyle/>
          <a:p>
            <a:pPr marL="0" lvl="1">
              <a:spcBef>
                <a:spcPct val="20000"/>
              </a:spcBef>
            </a:pPr>
            <a:r>
              <a:rPr lang="pl-PL" sz="2000" b="1" dirty="0" smtClean="0">
                <a:solidFill>
                  <a:srgbClr val="0070C0"/>
                </a:solidFill>
              </a:rPr>
              <a:t>Submitted data browser</a:t>
            </a:r>
            <a:endParaRPr lang="pl-PL" sz="2000" b="1" dirty="0">
              <a:solidFill>
                <a:srgbClr val="0070C0"/>
              </a:solidFill>
            </a:endParaRPr>
          </a:p>
          <a:p>
            <a:pPr marL="0" lvl="1">
              <a:spcBef>
                <a:spcPct val="20000"/>
              </a:spcBef>
            </a:pPr>
            <a:r>
              <a:rPr lang="en-US" sz="2000" dirty="0">
                <a:solidFill>
                  <a:srgbClr val="0070C0"/>
                </a:solidFill>
              </a:rPr>
              <a:t>This browser shows how much data is delivered (B-G)</a:t>
            </a:r>
          </a:p>
          <a:p>
            <a:pPr marL="0" lvl="1">
              <a:spcBef>
                <a:spcPct val="20000"/>
              </a:spcBef>
            </a:pPr>
            <a:r>
              <a:rPr lang="en-US" sz="2000" dirty="0">
                <a:solidFill>
                  <a:srgbClr val="0070C0"/>
                </a:solidFill>
              </a:rPr>
              <a:t>- excluding E2a data (UTD) - the status of UTD data is displayed on another </a:t>
            </a:r>
            <a:r>
              <a:rPr lang="en-US" sz="2000" dirty="0" smtClean="0">
                <a:solidFill>
                  <a:srgbClr val="0070C0"/>
                </a:solidFill>
              </a:rPr>
              <a:t>browser</a:t>
            </a:r>
            <a:endParaRPr lang="pl-PL" sz="2000" dirty="0" smtClean="0">
              <a:solidFill>
                <a:srgbClr val="0070C0"/>
              </a:solidFill>
            </a:endParaRPr>
          </a:p>
        </p:txBody>
      </p:sp>
      <p:sp>
        <p:nvSpPr>
          <p:cNvPr id="13" name="Rectangle 12"/>
          <p:cNvSpPr/>
          <p:nvPr/>
        </p:nvSpPr>
        <p:spPr>
          <a:xfrm>
            <a:off x="142042" y="5548659"/>
            <a:ext cx="8878051" cy="646331"/>
          </a:xfrm>
          <a:prstGeom prst="rect">
            <a:avLst/>
          </a:prstGeom>
        </p:spPr>
        <p:txBody>
          <a:bodyPr wrap="square">
            <a:spAutoFit/>
          </a:bodyPr>
          <a:lstStyle/>
          <a:p>
            <a:r>
              <a:rPr lang="hr-BA" dirty="0">
                <a:hlinkClick r:id="rId4"/>
              </a:rPr>
              <a:t>http://eeadmz1-cws-wp-air.azurewebsites.net/products/submission-monitoring/data-monitor-all-except-e2a</a:t>
            </a:r>
            <a:r>
              <a:rPr lang="hr-BA" dirty="0" smtClean="0">
                <a:hlinkClick r:id="rId4"/>
              </a:rPr>
              <a:t>/</a:t>
            </a:r>
            <a:endParaRPr lang="hr-BA" dirty="0"/>
          </a:p>
        </p:txBody>
      </p:sp>
      <p:pic>
        <p:nvPicPr>
          <p:cNvPr id="14" name="Picture 13"/>
          <p:cNvPicPr>
            <a:picLocks noChangeAspect="1"/>
          </p:cNvPicPr>
          <p:nvPr/>
        </p:nvPicPr>
        <p:blipFill>
          <a:blip r:embed="rId5"/>
          <a:stretch>
            <a:fillRect/>
          </a:stretch>
        </p:blipFill>
        <p:spPr>
          <a:xfrm>
            <a:off x="3118182" y="1003609"/>
            <a:ext cx="5782929" cy="4306905"/>
          </a:xfrm>
          <a:prstGeom prst="rect">
            <a:avLst/>
          </a:prstGeom>
        </p:spPr>
      </p:pic>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022146313"/>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a:t>
            </a:r>
            <a:r>
              <a:rPr lang="hr-HR" sz="2800" b="1" dirty="0">
                <a:solidFill>
                  <a:schemeClr val="tx2"/>
                </a:solidFill>
                <a:effectLst>
                  <a:glow>
                    <a:srgbClr val="7F7F7F">
                      <a:alpha val="35000"/>
                    </a:srgbClr>
                  </a:glow>
                </a:effectLst>
              </a:rPr>
              <a:t>WEB REPORTING OF VALIDATED AND NON-VALIDATED DATA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5" name="Rectangle 14"/>
          <p:cNvSpPr/>
          <p:nvPr/>
        </p:nvSpPr>
        <p:spPr>
          <a:xfrm>
            <a:off x="195303" y="1295400"/>
            <a:ext cx="8886743" cy="400110"/>
          </a:xfrm>
          <a:prstGeom prst="rect">
            <a:avLst/>
          </a:prstGeom>
        </p:spPr>
        <p:txBody>
          <a:bodyPr wrap="square">
            <a:spAutoFit/>
          </a:bodyPr>
          <a:lstStyle/>
          <a:p>
            <a:pPr marL="0" lvl="1">
              <a:spcBef>
                <a:spcPct val="20000"/>
              </a:spcBef>
            </a:pPr>
            <a:r>
              <a:rPr lang="pl-PL" sz="2000" b="1" dirty="0">
                <a:solidFill>
                  <a:srgbClr val="0070C0"/>
                </a:solidFill>
              </a:rPr>
              <a:t>Submitted data </a:t>
            </a:r>
            <a:r>
              <a:rPr lang="pl-PL" sz="2000" b="1" dirty="0" smtClean="0">
                <a:solidFill>
                  <a:srgbClr val="0070C0"/>
                </a:solidFill>
              </a:rPr>
              <a:t>browser– </a:t>
            </a:r>
            <a:r>
              <a:rPr lang="pl-PL" sz="2000" dirty="0" smtClean="0">
                <a:solidFill>
                  <a:srgbClr val="0070C0"/>
                </a:solidFill>
              </a:rPr>
              <a:t>shows the amount and submission time of data </a:t>
            </a:r>
            <a:endParaRPr lang="pl-PL" sz="2400" b="1" dirty="0">
              <a:solidFill>
                <a:srgbClr val="1F497D"/>
              </a:solidFill>
            </a:endParaRPr>
          </a:p>
        </p:txBody>
      </p:sp>
      <p:sp>
        <p:nvSpPr>
          <p:cNvPr id="16" name="Rectangle 15"/>
          <p:cNvSpPr/>
          <p:nvPr/>
        </p:nvSpPr>
        <p:spPr>
          <a:xfrm>
            <a:off x="97653" y="5702105"/>
            <a:ext cx="8878051" cy="646331"/>
          </a:xfrm>
          <a:prstGeom prst="rect">
            <a:avLst/>
          </a:prstGeom>
        </p:spPr>
        <p:txBody>
          <a:bodyPr wrap="square">
            <a:spAutoFit/>
          </a:bodyPr>
          <a:lstStyle/>
          <a:p>
            <a:r>
              <a:rPr lang="hr-BA" dirty="0">
                <a:hlinkClick r:id="rId4"/>
              </a:rPr>
              <a:t>http://eeadmz1-cws-wp-air.azurewebsites.net/products/submission-monitoring/data-monitor-all-except-e2a</a:t>
            </a:r>
            <a:r>
              <a:rPr lang="hr-BA" dirty="0" smtClean="0">
                <a:hlinkClick r:id="rId4"/>
              </a:rPr>
              <a:t>/</a:t>
            </a:r>
            <a:endParaRPr lang="hr-BA" dirty="0"/>
          </a:p>
        </p:txBody>
      </p:sp>
      <p:pic>
        <p:nvPicPr>
          <p:cNvPr id="17" name="Picture 16"/>
          <p:cNvPicPr>
            <a:picLocks noChangeAspect="1"/>
          </p:cNvPicPr>
          <p:nvPr/>
        </p:nvPicPr>
        <p:blipFill>
          <a:blip r:embed="rId5"/>
          <a:stretch>
            <a:fillRect/>
          </a:stretch>
        </p:blipFill>
        <p:spPr>
          <a:xfrm>
            <a:off x="479737" y="1722913"/>
            <a:ext cx="7943366" cy="3860119"/>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9"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481735392"/>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TOPIC 15: Web </a:t>
            </a:r>
            <a:r>
              <a:rPr lang="hr-HR" sz="3600" b="1" dirty="0" err="1" smtClean="0">
                <a:solidFill>
                  <a:schemeClr val="tx2"/>
                </a:solidFill>
                <a:effectLst>
                  <a:glow rad="228600">
                    <a:schemeClr val="bg1">
                      <a:lumMod val="50000"/>
                      <a:alpha val="20000"/>
                    </a:schemeClr>
                  </a:glow>
                </a:effectLst>
              </a:rPr>
              <a:t>reporting</a:t>
            </a:r>
            <a:r>
              <a:rPr lang="hr-HR" sz="3600" b="1" dirty="0" smtClean="0">
                <a:solidFill>
                  <a:schemeClr val="tx2"/>
                </a:solidFill>
                <a:effectLst>
                  <a:glow rad="228600">
                    <a:schemeClr val="bg1">
                      <a:lumMod val="50000"/>
                      <a:alpha val="20000"/>
                    </a:schemeClr>
                  </a:glow>
                </a:effectLst>
              </a:rPr>
              <a:t> (</a:t>
            </a:r>
            <a:r>
              <a:rPr lang="hr-HR" sz="3600" b="1" dirty="0" err="1" smtClean="0">
                <a:solidFill>
                  <a:schemeClr val="tx2"/>
                </a:solidFill>
                <a:effectLst>
                  <a:glow rad="228600">
                    <a:schemeClr val="bg1">
                      <a:lumMod val="50000"/>
                      <a:alpha val="20000"/>
                    </a:schemeClr>
                  </a:glow>
                </a:effectLst>
              </a:rPr>
              <a:t>benefits</a:t>
            </a:r>
            <a:r>
              <a:rPr lang="hr-HR" sz="3600" b="1" dirty="0" smtClean="0">
                <a:solidFill>
                  <a:schemeClr val="tx2"/>
                </a:solidFill>
                <a:effectLst>
                  <a:glow rad="228600">
                    <a:schemeClr val="bg1">
                      <a:lumMod val="50000"/>
                      <a:alpha val="20000"/>
                    </a:schemeClr>
                  </a:glow>
                </a:effectLst>
              </a:rPr>
              <a:t> for </a:t>
            </a:r>
            <a:r>
              <a:rPr lang="hr-HR" sz="3600" b="1" dirty="0" err="1" smtClean="0">
                <a:solidFill>
                  <a:schemeClr val="tx2"/>
                </a:solidFill>
                <a:effectLst>
                  <a:glow rad="228600">
                    <a:schemeClr val="bg1">
                      <a:lumMod val="50000"/>
                      <a:alpha val="20000"/>
                    </a:schemeClr>
                  </a:glow>
                </a:effectLst>
              </a:rPr>
              <a:t>target</a:t>
            </a:r>
            <a:r>
              <a:rPr lang="hr-HR" sz="3600" b="1" dirty="0" smtClean="0">
                <a:solidFill>
                  <a:schemeClr val="tx2"/>
                </a:solidFill>
                <a:effectLst>
                  <a:glow rad="228600">
                    <a:schemeClr val="bg1">
                      <a:lumMod val="50000"/>
                      <a:alpha val="20000"/>
                    </a:schemeClr>
                  </a:glow>
                </a:effectLst>
              </a:rPr>
              <a:t> </a:t>
            </a:r>
            <a:r>
              <a:rPr lang="hr-HR" sz="3600" b="1" dirty="0" err="1" smtClean="0">
                <a:solidFill>
                  <a:schemeClr val="tx2"/>
                </a:solidFill>
                <a:effectLst>
                  <a:glow rad="228600">
                    <a:schemeClr val="bg1">
                      <a:lumMod val="50000"/>
                      <a:alpha val="20000"/>
                    </a:schemeClr>
                  </a:glow>
                </a:effectLst>
              </a:rPr>
              <a:t>groups</a:t>
            </a:r>
            <a:r>
              <a:rPr lang="hr-HR" sz="3600" b="1" dirty="0" smtClean="0">
                <a:solidFill>
                  <a:schemeClr val="tx2"/>
                </a:solidFill>
                <a:effectLst>
                  <a:glow rad="228600">
                    <a:schemeClr val="bg1">
                      <a:lumMod val="50000"/>
                      <a:alpha val="20000"/>
                    </a:schemeClr>
                  </a:glow>
                </a:effectLst>
              </a:rPr>
              <a:t>)</a:t>
            </a:r>
          </a:p>
        </p:txBody>
      </p:sp>
      <p:grpSp>
        <p:nvGrpSpPr>
          <p:cNvPr id="12" name="Group 3"/>
          <p:cNvGrpSpPr>
            <a:grpSpLocks/>
          </p:cNvGrpSpPr>
          <p:nvPr/>
        </p:nvGrpSpPr>
        <p:grpSpPr bwMode="auto">
          <a:xfrm>
            <a:off x="1152525" y="882831"/>
            <a:ext cx="5463568" cy="664979"/>
            <a:chOff x="14858" y="6098313"/>
            <a:chExt cx="5463612" cy="637316"/>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184732" cy="265476"/>
            </a:xfrm>
            <a:prstGeom prst="rect">
              <a:avLst/>
            </a:prstGeom>
          </p:spPr>
          <p:txBody>
            <a:bodyPr wrap="none">
              <a:spAutoFit/>
            </a:bodyPr>
            <a:lstStyle/>
            <a:p>
              <a:endParaRPr lang="hr-HR" sz="1200" dirty="0">
                <a:solidFill>
                  <a:srgbClr val="7F7F7F"/>
                </a:solidFill>
                <a:latin typeface="Arial Narrow" pitchFamily="34" charset="0"/>
              </a:endParaRPr>
            </a:p>
          </p:txBody>
        </p:sp>
      </p:grpSp>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smtClean="0">
                <a:solidFill>
                  <a:srgbClr val="1F497D"/>
                </a:solidFill>
                <a:effectLst>
                  <a:glow>
                    <a:srgbClr val="7F7F7F">
                      <a:alpha val="35000"/>
                    </a:srgbClr>
                  </a:glow>
                </a:effectLst>
              </a:rPr>
              <a:t>Place, xx.xx.201x.</a:t>
            </a: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hr-HR" b="1" dirty="0" smtClean="0">
                <a:solidFill>
                  <a:srgbClr val="7F7F7F"/>
                </a:solidFill>
              </a:rPr>
              <a:t> </a:t>
            </a:r>
            <a:r>
              <a:rPr lang="hr-HR" b="1" dirty="0">
                <a:solidFill>
                  <a:schemeClr val="tx1">
                    <a:lumMod val="65000"/>
                    <a:lumOff val="35000"/>
                  </a:schemeClr>
                </a:solidFill>
                <a:effectLst>
                  <a:glow>
                    <a:srgbClr val="7F7F7F">
                      <a:alpha val="20000"/>
                    </a:srgbClr>
                  </a:glow>
                </a:effectLst>
              </a:rPr>
              <a:t>Predrag Hercog, </a:t>
            </a:r>
            <a:r>
              <a:rPr lang="hr-HR" b="1" dirty="0" err="1" smtClean="0">
                <a:solidFill>
                  <a:schemeClr val="tx2"/>
                </a:solidFill>
                <a:effectLst>
                  <a:glow>
                    <a:srgbClr val="7F7F7F">
                      <a:alpha val="20000"/>
                    </a:srgbClr>
                  </a:glow>
                </a:effectLst>
              </a:rPr>
              <a:t>B.Sc</a:t>
            </a:r>
            <a:r>
              <a:rPr lang="hr-HR" b="1" dirty="0" smtClean="0">
                <a:solidFill>
                  <a:schemeClr val="tx2"/>
                </a:solidFill>
                <a:effectLst>
                  <a:glow>
                    <a:srgbClr val="7F7F7F">
                      <a:alpha val="20000"/>
                    </a:srgbClr>
                  </a:glow>
                </a:effectLst>
              </a:rPr>
              <a:t>. </a:t>
            </a:r>
            <a:r>
              <a:rPr lang="hr-HR" b="1" dirty="0" err="1" smtClean="0">
                <a:solidFill>
                  <a:schemeClr val="tx2"/>
                </a:solidFill>
                <a:effectLst>
                  <a:glow>
                    <a:srgbClr val="7F7F7F">
                      <a:alpha val="20000"/>
                    </a:srgbClr>
                  </a:glow>
                </a:effectLst>
              </a:rPr>
              <a:t>Biochemistry</a:t>
            </a:r>
            <a:endParaRPr lang="hr-HR" b="1" dirty="0">
              <a:solidFill>
                <a:schemeClr val="tx2"/>
              </a:solidFill>
              <a:effectLst>
                <a:glow>
                  <a:srgbClr val="7F7F7F">
                    <a:alpha val="20000"/>
                  </a:srgbClr>
                </a:glow>
              </a:effectLst>
            </a:endParaRPr>
          </a:p>
          <a:p>
            <a:pPr algn="ctr"/>
            <a:r>
              <a:rPr lang="hr-HR" b="1" dirty="0" smtClean="0">
                <a:solidFill>
                  <a:schemeClr val="tx2"/>
                </a:solidFill>
                <a:effectLst>
                  <a:glow>
                    <a:srgbClr val="7F7F7F">
                      <a:alpha val="20000"/>
                    </a:srgbClr>
                  </a:glow>
                </a:effectLst>
              </a:rPr>
              <a:t>Senior </a:t>
            </a:r>
            <a:r>
              <a:rPr lang="hr-HR" b="1" dirty="0" err="1" smtClean="0">
                <a:solidFill>
                  <a:schemeClr val="tx2"/>
                </a:solidFill>
                <a:effectLst>
                  <a:glow>
                    <a:srgbClr val="7F7F7F">
                      <a:alpha val="20000"/>
                    </a:srgbClr>
                  </a:glow>
                </a:effectLst>
              </a:rPr>
              <a:t>lecturer</a:t>
            </a:r>
            <a:endParaRPr lang="hr-HR" b="1" dirty="0">
              <a:solidFill>
                <a:schemeClr val="tx2"/>
              </a:solidFill>
              <a:effectLst>
                <a:glow>
                  <a:srgbClr val="7F7F7F">
                    <a:alpha val="20000"/>
                  </a:srgbClr>
                </a:glow>
              </a:effectLst>
            </a:endParaRP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19" name="Rectangle 18"/>
          <p:cNvSpPr/>
          <p:nvPr/>
        </p:nvSpPr>
        <p:spPr bwMode="auto">
          <a:xfrm>
            <a:off x="3049588" y="920931"/>
            <a:ext cx="3283271" cy="276999"/>
          </a:xfrm>
          <a:prstGeom prst="rect">
            <a:avLst/>
          </a:prstGeom>
        </p:spPr>
        <p:txBody>
          <a:bodyPr wrap="none">
            <a:spAutoFit/>
          </a:bodyPr>
          <a:lstStyle/>
          <a:p>
            <a:r>
              <a:rPr lang="en-US" sz="1200" dirty="0" smtClean="0">
                <a:solidFill>
                  <a:srgbClr val="7F7F7F"/>
                </a:solidFill>
                <a:latin typeface="Arial Narrow" panose="020B0606020202030204" pitchFamily="34" charset="0"/>
              </a:rPr>
              <a:t>Energy research and Environmental Protection Institute</a:t>
            </a:r>
            <a:endParaRPr lang="en-US" sz="1200" dirty="0">
              <a:solidFill>
                <a:srgbClr val="7F7F7F"/>
              </a:solidFill>
              <a:latin typeface="Arial Narrow" pitchFamily="34" charset="0"/>
            </a:endParaRPr>
          </a:p>
        </p:txBody>
      </p:sp>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a:t>
            </a:r>
            <a:r>
              <a:rPr lang="hr-HR" sz="2800" b="1" dirty="0">
                <a:solidFill>
                  <a:schemeClr val="tx2"/>
                </a:solidFill>
                <a:effectLst>
                  <a:glow>
                    <a:srgbClr val="7F7F7F">
                      <a:alpha val="35000"/>
                    </a:srgbClr>
                  </a:glow>
                </a:effectLst>
              </a:rPr>
              <a:t>WEB REPORTING OF VALIDATED AND NON-VALIDATED DATA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5" name="Rectangle 14"/>
          <p:cNvSpPr/>
          <p:nvPr/>
        </p:nvSpPr>
        <p:spPr>
          <a:xfrm>
            <a:off x="1" y="1223238"/>
            <a:ext cx="3316620" cy="4339650"/>
          </a:xfrm>
          <a:prstGeom prst="rect">
            <a:avLst/>
          </a:prstGeom>
        </p:spPr>
        <p:txBody>
          <a:bodyPr wrap="square">
            <a:spAutoFit/>
          </a:bodyPr>
          <a:lstStyle/>
          <a:p>
            <a:pPr marL="0" lvl="1">
              <a:spcBef>
                <a:spcPct val="20000"/>
              </a:spcBef>
            </a:pPr>
            <a:r>
              <a:rPr lang="pl-PL" sz="2400" b="1" dirty="0">
                <a:solidFill>
                  <a:srgbClr val="1F497D"/>
                </a:solidFill>
              </a:rPr>
              <a:t>Feedback on data </a:t>
            </a:r>
            <a:r>
              <a:rPr lang="pl-PL" sz="2400" b="1" dirty="0" smtClean="0">
                <a:solidFill>
                  <a:srgbClr val="1F497D"/>
                </a:solidFill>
              </a:rPr>
              <a:t>submission</a:t>
            </a:r>
            <a:endParaRPr lang="pl-PL" sz="2400" b="1" dirty="0">
              <a:solidFill>
                <a:srgbClr val="1F497D"/>
              </a:solidFill>
            </a:endParaRPr>
          </a:p>
          <a:p>
            <a:pPr marL="0" lvl="1">
              <a:spcBef>
                <a:spcPct val="20000"/>
              </a:spcBef>
            </a:pPr>
            <a:r>
              <a:rPr lang="en-US" sz="2000" dirty="0">
                <a:solidFill>
                  <a:srgbClr val="0070C0"/>
                </a:solidFill>
              </a:rPr>
              <a:t>These browsers / tools provide a quick overview of the most recent data </a:t>
            </a:r>
            <a:r>
              <a:rPr lang="hr-HR" sz="2000" dirty="0" err="1" smtClean="0">
                <a:solidFill>
                  <a:srgbClr val="0070C0"/>
                </a:solidFill>
              </a:rPr>
              <a:t>submission</a:t>
            </a:r>
            <a:r>
              <a:rPr lang="en-US" sz="2000" dirty="0" smtClean="0">
                <a:solidFill>
                  <a:srgbClr val="0070C0"/>
                </a:solidFill>
              </a:rPr>
              <a:t>: </a:t>
            </a:r>
            <a:r>
              <a:rPr lang="en-US" sz="2000" dirty="0">
                <a:solidFill>
                  <a:srgbClr val="0070C0"/>
                </a:solidFill>
              </a:rPr>
              <a:t>envelope status, QA / QC master messages in CDR (Tier 1 checks), and </a:t>
            </a:r>
            <a:r>
              <a:rPr lang="en-US" sz="2000" dirty="0" smtClean="0">
                <a:solidFill>
                  <a:srgbClr val="0070C0"/>
                </a:solidFill>
              </a:rPr>
              <a:t>additional </a:t>
            </a:r>
            <a:r>
              <a:rPr lang="en-US" sz="2000" dirty="0">
                <a:solidFill>
                  <a:srgbClr val="0070C0"/>
                </a:solidFill>
              </a:rPr>
              <a:t>information on data quality check after and outside CDR (Tier 2 checks).</a:t>
            </a:r>
          </a:p>
          <a:p>
            <a:pPr marL="0" lvl="1">
              <a:spcBef>
                <a:spcPct val="20000"/>
              </a:spcBef>
            </a:pPr>
            <a:r>
              <a:rPr lang="en-US" sz="2000" dirty="0">
                <a:solidFill>
                  <a:srgbClr val="0070C0"/>
                </a:solidFill>
              </a:rPr>
              <a:t>Reports are still in trial beta </a:t>
            </a:r>
            <a:r>
              <a:rPr lang="en-US" sz="2000" dirty="0" smtClean="0">
                <a:solidFill>
                  <a:srgbClr val="0070C0"/>
                </a:solidFill>
              </a:rPr>
              <a:t>versions</a:t>
            </a:r>
            <a:endParaRPr lang="pl-PL" sz="2000" dirty="0" smtClean="0">
              <a:solidFill>
                <a:srgbClr val="0070C0"/>
              </a:solidFill>
            </a:endParaRPr>
          </a:p>
        </p:txBody>
      </p:sp>
      <p:sp>
        <p:nvSpPr>
          <p:cNvPr id="16" name="Rectangle 15"/>
          <p:cNvSpPr/>
          <p:nvPr/>
        </p:nvSpPr>
        <p:spPr>
          <a:xfrm>
            <a:off x="97653" y="5702105"/>
            <a:ext cx="8878051" cy="646331"/>
          </a:xfrm>
          <a:prstGeom prst="rect">
            <a:avLst/>
          </a:prstGeom>
        </p:spPr>
        <p:txBody>
          <a:bodyPr wrap="square">
            <a:spAutoFit/>
          </a:bodyPr>
          <a:lstStyle/>
          <a:p>
            <a:r>
              <a:rPr lang="hr-BA" dirty="0">
                <a:hlinkClick r:id="rId4"/>
              </a:rPr>
              <a:t>http://eeadmz1-cws-wp-air.azurewebsites.net/products/feedback-on-submissions/general-feedback/feedback-reports/?</a:t>
            </a:r>
            <a:r>
              <a:rPr lang="hr-BA" dirty="0" smtClean="0">
                <a:hlinkClick r:id="rId4"/>
              </a:rPr>
              <a:t>CountryNameParameter=Croatia</a:t>
            </a:r>
            <a:endParaRPr lang="hr-BA" dirty="0"/>
          </a:p>
        </p:txBody>
      </p:sp>
      <p:pic>
        <p:nvPicPr>
          <p:cNvPr id="2" name="Picture 1"/>
          <p:cNvPicPr>
            <a:picLocks noChangeAspect="1"/>
          </p:cNvPicPr>
          <p:nvPr/>
        </p:nvPicPr>
        <p:blipFill>
          <a:blip r:embed="rId5"/>
          <a:stretch>
            <a:fillRect/>
          </a:stretch>
        </p:blipFill>
        <p:spPr>
          <a:xfrm>
            <a:off x="3316620" y="1453192"/>
            <a:ext cx="5757097" cy="4226309"/>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686466650"/>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a:t>
            </a:r>
            <a:r>
              <a:rPr lang="en-US" sz="2800" b="1" dirty="0">
                <a:solidFill>
                  <a:schemeClr val="tx2"/>
                </a:solidFill>
                <a:effectLst>
                  <a:glow>
                    <a:srgbClr val="7F7F7F">
                      <a:alpha val="35000"/>
                    </a:srgbClr>
                  </a:glow>
                </a:effectLst>
              </a:rPr>
              <a:t>WEB REPORTING OF VALIDATED AND NON-VALIDATED DATA</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6" name="Rectangle 15"/>
          <p:cNvSpPr/>
          <p:nvPr/>
        </p:nvSpPr>
        <p:spPr>
          <a:xfrm>
            <a:off x="0" y="5805126"/>
            <a:ext cx="8704098" cy="369332"/>
          </a:xfrm>
          <a:prstGeom prst="rect">
            <a:avLst/>
          </a:prstGeom>
        </p:spPr>
        <p:txBody>
          <a:bodyPr wrap="square">
            <a:spAutoFit/>
          </a:bodyPr>
          <a:lstStyle/>
          <a:p>
            <a:r>
              <a:rPr lang="hr-BA" dirty="0">
                <a:hlinkClick r:id="rId4"/>
              </a:rPr>
              <a:t>http://eeadmz1-cws-wp-air.azurewebsites.net/products/aide-tables</a:t>
            </a:r>
            <a:r>
              <a:rPr lang="hr-BA" dirty="0" smtClean="0">
                <a:hlinkClick r:id="rId4"/>
              </a:rPr>
              <a:t>/</a:t>
            </a:r>
            <a:endParaRPr lang="hr-BA" dirty="0"/>
          </a:p>
        </p:txBody>
      </p:sp>
      <p:pic>
        <p:nvPicPr>
          <p:cNvPr id="14" name="Picture 13"/>
          <p:cNvPicPr>
            <a:picLocks noChangeAspect="1"/>
          </p:cNvPicPr>
          <p:nvPr/>
        </p:nvPicPr>
        <p:blipFill>
          <a:blip r:embed="rId5"/>
          <a:stretch>
            <a:fillRect/>
          </a:stretch>
        </p:blipFill>
        <p:spPr>
          <a:xfrm>
            <a:off x="4352049" y="1217269"/>
            <a:ext cx="4661201" cy="4103572"/>
          </a:xfrm>
          <a:prstGeom prst="rect">
            <a:avLst/>
          </a:prstGeom>
        </p:spPr>
      </p:pic>
      <p:sp>
        <p:nvSpPr>
          <p:cNvPr id="17" name="Rectangle 16"/>
          <p:cNvSpPr/>
          <p:nvPr/>
        </p:nvSpPr>
        <p:spPr>
          <a:xfrm>
            <a:off x="97652" y="1293394"/>
            <a:ext cx="4123647" cy="3724096"/>
          </a:xfrm>
          <a:prstGeom prst="rect">
            <a:avLst/>
          </a:prstGeom>
        </p:spPr>
        <p:txBody>
          <a:bodyPr wrap="square">
            <a:spAutoFit/>
          </a:bodyPr>
          <a:lstStyle/>
          <a:p>
            <a:pPr marL="0" lvl="1">
              <a:spcBef>
                <a:spcPct val="20000"/>
              </a:spcBef>
            </a:pPr>
            <a:r>
              <a:rPr lang="pl-PL" sz="2400" b="1" dirty="0" smtClean="0">
                <a:solidFill>
                  <a:srgbClr val="1F497D"/>
                </a:solidFill>
              </a:rPr>
              <a:t>AIDE tables</a:t>
            </a:r>
          </a:p>
          <a:p>
            <a:pPr marL="0" lvl="1">
              <a:spcBef>
                <a:spcPct val="20000"/>
              </a:spcBef>
            </a:pPr>
            <a:r>
              <a:rPr lang="en-US" sz="2000" dirty="0">
                <a:solidFill>
                  <a:srgbClr val="0070C0"/>
                </a:solidFill>
              </a:rPr>
              <a:t>display the data and information provided by </a:t>
            </a:r>
            <a:r>
              <a:rPr lang="hr-HR" sz="2000" dirty="0" err="1" smtClean="0">
                <a:solidFill>
                  <a:srgbClr val="0070C0"/>
                </a:solidFill>
              </a:rPr>
              <a:t>countries</a:t>
            </a:r>
            <a:r>
              <a:rPr lang="en-US" sz="2000" dirty="0" smtClean="0">
                <a:solidFill>
                  <a:srgbClr val="0070C0"/>
                </a:solidFill>
              </a:rPr>
              <a:t> and</a:t>
            </a:r>
            <a:r>
              <a:rPr lang="hr-HR" sz="2000" dirty="0" smtClean="0">
                <a:solidFill>
                  <a:srgbClr val="0070C0"/>
                </a:solidFill>
              </a:rPr>
              <a:t> are</a:t>
            </a:r>
            <a:r>
              <a:rPr lang="en-US" sz="2000" dirty="0" smtClean="0">
                <a:solidFill>
                  <a:srgbClr val="0070C0"/>
                </a:solidFill>
              </a:rPr>
              <a:t> </a:t>
            </a:r>
            <a:r>
              <a:rPr lang="en-US" sz="2000" dirty="0">
                <a:solidFill>
                  <a:srgbClr val="0070C0"/>
                </a:solidFill>
              </a:rPr>
              <a:t>regularly </a:t>
            </a:r>
            <a:r>
              <a:rPr lang="en-US" sz="2000" dirty="0" smtClean="0">
                <a:solidFill>
                  <a:srgbClr val="0070C0"/>
                </a:solidFill>
              </a:rPr>
              <a:t>refresh</a:t>
            </a:r>
            <a:r>
              <a:rPr lang="hr-HR" sz="2000" dirty="0" err="1" smtClean="0">
                <a:solidFill>
                  <a:srgbClr val="0070C0"/>
                </a:solidFill>
              </a:rPr>
              <a:t>ed</a:t>
            </a:r>
            <a:r>
              <a:rPr lang="en-US" sz="2000" dirty="0" smtClean="0">
                <a:solidFill>
                  <a:srgbClr val="0070C0"/>
                </a:solidFill>
              </a:rPr>
              <a:t> </a:t>
            </a:r>
            <a:r>
              <a:rPr lang="en-US" sz="2000" dirty="0">
                <a:solidFill>
                  <a:srgbClr val="0070C0"/>
                </a:solidFill>
              </a:rPr>
              <a:t>with the latest information</a:t>
            </a:r>
            <a:r>
              <a:rPr lang="en-US" sz="2000" dirty="0" smtClean="0">
                <a:solidFill>
                  <a:srgbClr val="0070C0"/>
                </a:solidFill>
              </a:rPr>
              <a:t>.</a:t>
            </a:r>
            <a:endParaRPr lang="pl-PL" sz="2000" dirty="0" smtClean="0">
              <a:solidFill>
                <a:srgbClr val="0070C0"/>
              </a:solidFill>
            </a:endParaRPr>
          </a:p>
          <a:p>
            <a:pPr marL="0" lvl="1">
              <a:spcBef>
                <a:spcPct val="20000"/>
              </a:spcBef>
            </a:pPr>
            <a:r>
              <a:rPr lang="en-US" sz="2000" dirty="0" smtClean="0">
                <a:solidFill>
                  <a:srgbClr val="0070C0"/>
                </a:solidFill>
              </a:rPr>
              <a:t>Each </a:t>
            </a:r>
            <a:r>
              <a:rPr lang="en-US" sz="2000" dirty="0">
                <a:solidFill>
                  <a:srgbClr val="0070C0"/>
                </a:solidFill>
              </a:rPr>
              <a:t>of these tables </a:t>
            </a:r>
            <a:r>
              <a:rPr lang="hr-HR" sz="2000" dirty="0" err="1" smtClean="0">
                <a:solidFill>
                  <a:srgbClr val="0070C0"/>
                </a:solidFill>
              </a:rPr>
              <a:t>alllow</a:t>
            </a:r>
            <a:r>
              <a:rPr lang="hr-HR" sz="2000" dirty="0" smtClean="0">
                <a:solidFill>
                  <a:srgbClr val="0070C0"/>
                </a:solidFill>
              </a:rPr>
              <a:t> </a:t>
            </a:r>
            <a:r>
              <a:rPr lang="hr-HR" sz="2000" dirty="0" err="1" smtClean="0">
                <a:solidFill>
                  <a:srgbClr val="0070C0"/>
                </a:solidFill>
              </a:rPr>
              <a:t>selection</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specific </a:t>
            </a:r>
            <a:r>
              <a:rPr lang="en-US" sz="2000" dirty="0">
                <a:solidFill>
                  <a:srgbClr val="0070C0"/>
                </a:solidFill>
              </a:rPr>
              <a:t>data sets with filters that appear on the right of the </a:t>
            </a:r>
            <a:r>
              <a:rPr lang="en-US" sz="2000" dirty="0" smtClean="0">
                <a:solidFill>
                  <a:srgbClr val="0070C0"/>
                </a:solidFill>
              </a:rPr>
              <a:t>table</a:t>
            </a:r>
            <a:endParaRPr lang="hr-HR" sz="2000" dirty="0" smtClean="0">
              <a:solidFill>
                <a:srgbClr val="0070C0"/>
              </a:solidFill>
            </a:endParaRPr>
          </a:p>
          <a:p>
            <a:pPr marL="0" lvl="1">
              <a:spcBef>
                <a:spcPct val="20000"/>
              </a:spcBef>
            </a:pPr>
            <a:r>
              <a:rPr lang="en-US" sz="2000" dirty="0">
                <a:solidFill>
                  <a:srgbClr val="0070C0"/>
                </a:solidFill>
              </a:rPr>
              <a:t>You can download the data using the "download" button that appears in the top line of the </a:t>
            </a:r>
            <a:r>
              <a:rPr lang="en-US" sz="2000" dirty="0" smtClean="0">
                <a:solidFill>
                  <a:srgbClr val="0070C0"/>
                </a:solidFill>
              </a:rPr>
              <a:t>table</a:t>
            </a:r>
            <a:r>
              <a:rPr lang="pl-PL" sz="2000" dirty="0" smtClean="0">
                <a:solidFill>
                  <a:srgbClr val="0070C0"/>
                </a:solidFill>
              </a:rPr>
              <a:t>.</a:t>
            </a:r>
            <a:endParaRPr lang="pl-PL" sz="2000" dirty="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463330191"/>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15.3 </a:t>
            </a:r>
            <a:r>
              <a:rPr lang="en-US" sz="2800" b="1" dirty="0">
                <a:solidFill>
                  <a:schemeClr val="tx2"/>
                </a:solidFill>
                <a:effectLst>
                  <a:glow>
                    <a:srgbClr val="7F7F7F">
                      <a:alpha val="35000"/>
                    </a:srgbClr>
                  </a:glow>
                </a:effectLst>
              </a:rPr>
              <a:t>WEB REPORTING OF VALIDATED AND NON-VALIDATED DATA</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5" name="Rectangle 14"/>
          <p:cNvSpPr/>
          <p:nvPr/>
        </p:nvSpPr>
        <p:spPr>
          <a:xfrm>
            <a:off x="292963" y="1334248"/>
            <a:ext cx="8352620" cy="1212640"/>
          </a:xfrm>
          <a:prstGeom prst="rect">
            <a:avLst/>
          </a:prstGeom>
        </p:spPr>
        <p:txBody>
          <a:bodyPr wrap="square">
            <a:spAutoFit/>
          </a:bodyPr>
          <a:lstStyle/>
          <a:p>
            <a:pPr marL="0" lvl="1">
              <a:spcBef>
                <a:spcPct val="20000"/>
              </a:spcBef>
            </a:pPr>
            <a:r>
              <a:rPr lang="pl-PL" sz="2400" b="1" dirty="0">
                <a:solidFill>
                  <a:srgbClr val="1F497D"/>
                </a:solidFill>
              </a:rPr>
              <a:t>AIDE </a:t>
            </a:r>
            <a:r>
              <a:rPr lang="pl-PL" sz="2400" b="1" dirty="0" smtClean="0">
                <a:solidFill>
                  <a:srgbClr val="1F497D"/>
                </a:solidFill>
              </a:rPr>
              <a:t>tables </a:t>
            </a:r>
            <a:r>
              <a:rPr lang="en-US" sz="2000" dirty="0" smtClean="0">
                <a:solidFill>
                  <a:srgbClr val="0070C0"/>
                </a:solidFill>
              </a:rPr>
              <a:t>- </a:t>
            </a:r>
            <a:r>
              <a:rPr lang="en-US" sz="2000" dirty="0">
                <a:solidFill>
                  <a:srgbClr val="0070C0"/>
                </a:solidFill>
              </a:rPr>
              <a:t>filters are on the right of the table, and the data can be downloaded with the "download" button.</a:t>
            </a:r>
            <a:endParaRPr lang="pl-PL" sz="2000" dirty="0" smtClean="0">
              <a:solidFill>
                <a:srgbClr val="0070C0"/>
              </a:solidFill>
            </a:endParaRPr>
          </a:p>
          <a:p>
            <a:pPr marL="0" lvl="1">
              <a:spcBef>
                <a:spcPct val="20000"/>
              </a:spcBef>
            </a:pPr>
            <a:endParaRPr lang="pl-PL" sz="2400" b="1" dirty="0">
              <a:solidFill>
                <a:srgbClr val="1F497D"/>
              </a:solidFill>
            </a:endParaRPr>
          </a:p>
        </p:txBody>
      </p:sp>
      <p:sp>
        <p:nvSpPr>
          <p:cNvPr id="16" name="Rectangle 15"/>
          <p:cNvSpPr/>
          <p:nvPr/>
        </p:nvSpPr>
        <p:spPr>
          <a:xfrm>
            <a:off x="142041" y="5755942"/>
            <a:ext cx="8878051" cy="523220"/>
          </a:xfrm>
          <a:prstGeom prst="rect">
            <a:avLst/>
          </a:prstGeom>
        </p:spPr>
        <p:txBody>
          <a:bodyPr wrap="square">
            <a:spAutoFit/>
          </a:bodyPr>
          <a:lstStyle/>
          <a:p>
            <a:r>
              <a:rPr lang="hr-BA" sz="1400" dirty="0">
                <a:hlinkClick r:id="rId4"/>
              </a:rPr>
              <a:t>http://aideg.apps.eea.europa.eu/?source=%</a:t>
            </a:r>
            <a:r>
              <a:rPr lang="hr-BA" sz="1400" dirty="0" smtClean="0">
                <a:hlinkClick r:id="rId4"/>
              </a:rPr>
              <a:t>7B%22query%22%3A%7B%22match_all%22%3A%7B%7D%7D%2C%22display_type%22%3A%22tabular%22%7D</a:t>
            </a:r>
            <a:endParaRPr lang="hr-BA" sz="1400" dirty="0"/>
          </a:p>
        </p:txBody>
      </p:sp>
      <p:grpSp>
        <p:nvGrpSpPr>
          <p:cNvPr id="10" name="Group 9"/>
          <p:cNvGrpSpPr/>
          <p:nvPr/>
        </p:nvGrpSpPr>
        <p:grpSpPr>
          <a:xfrm>
            <a:off x="683581" y="2090820"/>
            <a:ext cx="7962002" cy="3493233"/>
            <a:chOff x="677232" y="1912958"/>
            <a:chExt cx="7968351" cy="3671096"/>
          </a:xfrm>
        </p:grpSpPr>
        <p:pic>
          <p:nvPicPr>
            <p:cNvPr id="2" name="Picture 1"/>
            <p:cNvPicPr>
              <a:picLocks noChangeAspect="1"/>
            </p:cNvPicPr>
            <p:nvPr/>
          </p:nvPicPr>
          <p:blipFill>
            <a:blip r:embed="rId5"/>
            <a:stretch>
              <a:fillRect/>
            </a:stretch>
          </p:blipFill>
          <p:spPr>
            <a:xfrm>
              <a:off x="677232" y="1912958"/>
              <a:ext cx="7939474" cy="3595867"/>
            </a:xfrm>
            <a:prstGeom prst="rect">
              <a:avLst/>
            </a:prstGeom>
          </p:spPr>
        </p:pic>
        <p:sp>
          <p:nvSpPr>
            <p:cNvPr id="4" name="Rounded Rectangle 3"/>
            <p:cNvSpPr/>
            <p:nvPr/>
          </p:nvSpPr>
          <p:spPr>
            <a:xfrm>
              <a:off x="5723853" y="3255422"/>
              <a:ext cx="1056443" cy="2433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8" name="Rounded Rectangle 7"/>
            <p:cNvSpPr/>
            <p:nvPr/>
          </p:nvSpPr>
          <p:spPr>
            <a:xfrm>
              <a:off x="6809173" y="2974019"/>
              <a:ext cx="1836410" cy="26100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pSp>
      <p:grpSp>
        <p:nvGrpSpPr>
          <p:cNvPr id="17" name="Group 3"/>
          <p:cNvGrpSpPr>
            <a:grpSpLocks noChangeAspect="1"/>
          </p:cNvGrpSpPr>
          <p:nvPr/>
        </p:nvGrpSpPr>
        <p:grpSpPr bwMode="auto">
          <a:xfrm>
            <a:off x="442354" y="6362429"/>
            <a:ext cx="4500798" cy="411137"/>
            <a:chOff x="14858" y="6031800"/>
            <a:chExt cx="7310482" cy="703818"/>
          </a:xfrm>
        </p:grpSpPr>
        <p:pic>
          <p:nvPicPr>
            <p:cNvPr id="1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20"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298481570"/>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87852" y="329164"/>
            <a:ext cx="8701646" cy="942555"/>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15.3 </a:t>
            </a:r>
            <a:r>
              <a:rPr lang="en-US" sz="2800" b="1" dirty="0">
                <a:solidFill>
                  <a:schemeClr val="tx2"/>
                </a:solidFill>
                <a:effectLst>
                  <a:glow>
                    <a:srgbClr val="7F7F7F">
                      <a:alpha val="35000"/>
                    </a:srgbClr>
                  </a:glow>
                </a:effectLst>
              </a:rPr>
              <a:t>WEB REPORTING OF VALIDATED AND NON-VALIDATED DATA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09505" y="1189608"/>
            <a:ext cx="3009346" cy="4093428"/>
          </a:xfrm>
          <a:prstGeom prst="rect">
            <a:avLst/>
          </a:prstGeom>
        </p:spPr>
        <p:txBody>
          <a:bodyPr wrap="square">
            <a:spAutoFit/>
          </a:bodyPr>
          <a:lstStyle/>
          <a:p>
            <a:pPr marL="0" lvl="1">
              <a:spcBef>
                <a:spcPct val="20000"/>
              </a:spcBef>
            </a:pPr>
            <a:r>
              <a:rPr lang="en-US" sz="2400" b="1" dirty="0">
                <a:solidFill>
                  <a:srgbClr val="1F497D"/>
                </a:solidFill>
              </a:rPr>
              <a:t>Statistics of validated data on the EEA AQ Portal</a:t>
            </a:r>
            <a:endParaRPr lang="pl-PL" sz="2400" b="1" dirty="0" smtClean="0">
              <a:solidFill>
                <a:srgbClr val="1F497D"/>
              </a:solidFill>
            </a:endParaRPr>
          </a:p>
          <a:p>
            <a:pPr marL="0" lvl="1">
              <a:spcBef>
                <a:spcPct val="20000"/>
              </a:spcBef>
            </a:pPr>
            <a:r>
              <a:rPr lang="hr-HR" sz="2000" dirty="0">
                <a:solidFill>
                  <a:srgbClr val="0070C0"/>
                </a:solidFill>
              </a:rPr>
              <a:t>Y</a:t>
            </a:r>
            <a:r>
              <a:rPr lang="en-US" sz="2000" dirty="0" smtClean="0">
                <a:solidFill>
                  <a:srgbClr val="0070C0"/>
                </a:solidFill>
              </a:rPr>
              <a:t>ear</a:t>
            </a:r>
            <a:r>
              <a:rPr lang="en-US" sz="2000" dirty="0">
                <a:solidFill>
                  <a:srgbClr val="0070C0"/>
                </a:solidFill>
              </a:rPr>
              <a:t>, </a:t>
            </a:r>
            <a:r>
              <a:rPr lang="en-US" sz="2000" dirty="0" smtClean="0">
                <a:solidFill>
                  <a:srgbClr val="0070C0"/>
                </a:solidFill>
              </a:rPr>
              <a:t>pollutant</a:t>
            </a:r>
            <a:r>
              <a:rPr lang="hr-HR" sz="2000" dirty="0">
                <a:solidFill>
                  <a:srgbClr val="0070C0"/>
                </a:solidFill>
              </a:rPr>
              <a:t> </a:t>
            </a:r>
            <a:r>
              <a:rPr lang="hr-HR" sz="2000" dirty="0" err="1" smtClean="0">
                <a:solidFill>
                  <a:srgbClr val="0070C0"/>
                </a:solidFill>
              </a:rPr>
              <a:t>and</a:t>
            </a:r>
            <a:r>
              <a:rPr lang="hr-HR" sz="2000" dirty="0" smtClean="0">
                <a:solidFill>
                  <a:srgbClr val="0070C0"/>
                </a:solidFill>
              </a:rPr>
              <a:t> </a:t>
            </a:r>
            <a:r>
              <a:rPr lang="hr-HR" sz="2000" dirty="0" err="1" smtClean="0">
                <a:solidFill>
                  <a:srgbClr val="0070C0"/>
                </a:solidFill>
              </a:rPr>
              <a:t>statistical</a:t>
            </a:r>
            <a:r>
              <a:rPr lang="hr-HR" sz="2000" dirty="0" smtClean="0">
                <a:solidFill>
                  <a:srgbClr val="0070C0"/>
                </a:solidFill>
              </a:rPr>
              <a:t> </a:t>
            </a:r>
            <a:r>
              <a:rPr lang="hr-HR" sz="2000" dirty="0" err="1" smtClean="0">
                <a:solidFill>
                  <a:srgbClr val="0070C0"/>
                </a:solidFill>
              </a:rPr>
              <a:t>parameter</a:t>
            </a:r>
            <a:r>
              <a:rPr lang="en-US" sz="2000" dirty="0" smtClean="0">
                <a:solidFill>
                  <a:srgbClr val="0070C0"/>
                </a:solidFill>
              </a:rPr>
              <a:t> can </a:t>
            </a:r>
            <a:r>
              <a:rPr lang="en-US" sz="2000" dirty="0">
                <a:solidFill>
                  <a:srgbClr val="0070C0"/>
                </a:solidFill>
              </a:rPr>
              <a:t>be chosen </a:t>
            </a:r>
            <a:r>
              <a:rPr lang="hr-HR" sz="2000" dirty="0" smtClean="0">
                <a:solidFill>
                  <a:srgbClr val="0070C0"/>
                </a:solidFill>
              </a:rPr>
              <a:t>on </a:t>
            </a:r>
            <a:r>
              <a:rPr lang="hr-HR" sz="2000" dirty="0" err="1" smtClean="0">
                <a:solidFill>
                  <a:srgbClr val="0070C0"/>
                </a:solidFill>
              </a:rPr>
              <a:t>the</a:t>
            </a:r>
            <a:r>
              <a:rPr lang="hr-HR" sz="2000" dirty="0" smtClean="0">
                <a:solidFill>
                  <a:srgbClr val="0070C0"/>
                </a:solidFill>
              </a:rPr>
              <a:t> </a:t>
            </a:r>
            <a:r>
              <a:rPr lang="hr-HR" sz="2000" dirty="0" err="1" smtClean="0">
                <a:solidFill>
                  <a:srgbClr val="0070C0"/>
                </a:solidFill>
              </a:rPr>
              <a:t>right</a:t>
            </a:r>
            <a:r>
              <a:rPr lang="hr-HR" sz="2000" dirty="0" smtClean="0">
                <a:solidFill>
                  <a:srgbClr val="0070C0"/>
                </a:solidFill>
              </a:rPr>
              <a:t> side </a:t>
            </a:r>
            <a:r>
              <a:rPr lang="hr-HR" sz="2000" dirty="0" err="1" smtClean="0">
                <a:solidFill>
                  <a:srgbClr val="0070C0"/>
                </a:solidFill>
              </a:rPr>
              <a:t>of</a:t>
            </a:r>
            <a:r>
              <a:rPr lang="hr-HR" sz="2000" dirty="0" smtClean="0">
                <a:solidFill>
                  <a:srgbClr val="0070C0"/>
                </a:solidFill>
              </a:rPr>
              <a:t> </a:t>
            </a:r>
            <a:r>
              <a:rPr lang="hr-HR" sz="2000" dirty="0" err="1" smtClean="0">
                <a:solidFill>
                  <a:srgbClr val="0070C0"/>
                </a:solidFill>
              </a:rPr>
              <a:t>the</a:t>
            </a:r>
            <a:r>
              <a:rPr lang="hr-HR" sz="2000" dirty="0" smtClean="0">
                <a:solidFill>
                  <a:srgbClr val="0070C0"/>
                </a:solidFill>
              </a:rPr>
              <a:t> table</a:t>
            </a:r>
            <a:r>
              <a:rPr lang="en-US" sz="2000" dirty="0" smtClean="0">
                <a:solidFill>
                  <a:srgbClr val="0070C0"/>
                </a:solidFill>
              </a:rPr>
              <a:t>- </a:t>
            </a:r>
            <a:r>
              <a:rPr lang="en-US" sz="2000" dirty="0">
                <a:solidFill>
                  <a:srgbClr val="0070C0"/>
                </a:solidFill>
              </a:rPr>
              <a:t>values for the whole </a:t>
            </a:r>
            <a:r>
              <a:rPr lang="en-US" sz="2000" dirty="0" smtClean="0">
                <a:solidFill>
                  <a:srgbClr val="0070C0"/>
                </a:solidFill>
              </a:rPr>
              <a:t>Europe</a:t>
            </a:r>
            <a:r>
              <a:rPr lang="hr-HR" sz="2000" dirty="0" smtClean="0">
                <a:solidFill>
                  <a:srgbClr val="0070C0"/>
                </a:solidFill>
              </a:rPr>
              <a:t> are </a:t>
            </a:r>
            <a:r>
              <a:rPr lang="hr-HR" sz="2000" dirty="0" err="1" smtClean="0">
                <a:solidFill>
                  <a:srgbClr val="0070C0"/>
                </a:solidFill>
              </a:rPr>
              <a:t>shown</a:t>
            </a:r>
            <a:r>
              <a:rPr lang="hr-HR" sz="2000" dirty="0" smtClean="0">
                <a:solidFill>
                  <a:srgbClr val="0070C0"/>
                </a:solidFill>
              </a:rPr>
              <a:t> </a:t>
            </a:r>
            <a:endParaRPr lang="en-US" sz="2000" dirty="0">
              <a:solidFill>
                <a:srgbClr val="0070C0"/>
              </a:solidFill>
            </a:endParaRPr>
          </a:p>
          <a:p>
            <a:pPr marL="0" lvl="1">
              <a:spcBef>
                <a:spcPct val="20000"/>
              </a:spcBef>
            </a:pPr>
            <a:r>
              <a:rPr lang="en-US" sz="2000" dirty="0">
                <a:solidFill>
                  <a:srgbClr val="0070C0"/>
                </a:solidFill>
              </a:rPr>
              <a:t>Search can also be narrowed </a:t>
            </a:r>
            <a:r>
              <a:rPr lang="hr-HR" sz="2000" dirty="0" err="1" smtClean="0">
                <a:solidFill>
                  <a:srgbClr val="0070C0"/>
                </a:solidFill>
              </a:rPr>
              <a:t>down</a:t>
            </a:r>
            <a:r>
              <a:rPr lang="hr-HR" sz="2000" dirty="0" smtClean="0">
                <a:solidFill>
                  <a:srgbClr val="0070C0"/>
                </a:solidFill>
              </a:rPr>
              <a:t> to</a:t>
            </a:r>
            <a:r>
              <a:rPr lang="en-US" sz="2000" dirty="0" smtClean="0">
                <a:solidFill>
                  <a:srgbClr val="0070C0"/>
                </a:solidFill>
              </a:rPr>
              <a:t> </a:t>
            </a:r>
            <a:r>
              <a:rPr lang="en-US" sz="2000" dirty="0">
                <a:solidFill>
                  <a:srgbClr val="0070C0"/>
                </a:solidFill>
              </a:rPr>
              <a:t>a particular country, type of station, and type of </a:t>
            </a:r>
            <a:r>
              <a:rPr lang="en-US" sz="2000" dirty="0" smtClean="0">
                <a:solidFill>
                  <a:srgbClr val="0070C0"/>
                </a:solidFill>
              </a:rPr>
              <a:t>area</a:t>
            </a:r>
            <a:r>
              <a:rPr lang="pl-PL" sz="2000" dirty="0" smtClean="0">
                <a:solidFill>
                  <a:srgbClr val="0070C0"/>
                </a:solidFill>
              </a:rPr>
              <a:t>.</a:t>
            </a:r>
            <a:endParaRPr lang="pl-PL" sz="2400" b="1" dirty="0">
              <a:solidFill>
                <a:srgbClr val="1F497D"/>
              </a:solidFill>
            </a:endParaRPr>
          </a:p>
        </p:txBody>
      </p:sp>
      <p:sp>
        <p:nvSpPr>
          <p:cNvPr id="12" name="Rectangle 11"/>
          <p:cNvSpPr/>
          <p:nvPr/>
        </p:nvSpPr>
        <p:spPr>
          <a:xfrm>
            <a:off x="37015" y="5689031"/>
            <a:ext cx="9030830" cy="707886"/>
          </a:xfrm>
          <a:prstGeom prst="rect">
            <a:avLst/>
          </a:prstGeom>
        </p:spPr>
        <p:txBody>
          <a:bodyPr wrap="square">
            <a:spAutoFit/>
          </a:bodyPr>
          <a:lstStyle/>
          <a:p>
            <a:pPr marL="0" lvl="1">
              <a:spcBef>
                <a:spcPct val="20000"/>
              </a:spcBef>
            </a:pPr>
            <a:r>
              <a:rPr lang="pl-PL" sz="2000" dirty="0">
                <a:solidFill>
                  <a:srgbClr val="1F497D"/>
                </a:solidFill>
                <a:hlinkClick r:id="rId4"/>
              </a:rPr>
              <a:t>http://eeadmz1-cws-wp-air.azurewebsites.net/products/data-viewers/statistical-viewer-public</a:t>
            </a:r>
            <a:r>
              <a:rPr lang="pl-PL" sz="2000" dirty="0" smtClean="0">
                <a:solidFill>
                  <a:srgbClr val="1F497D"/>
                </a:solidFill>
                <a:hlinkClick r:id="rId4"/>
              </a:rPr>
              <a:t>/</a:t>
            </a:r>
            <a:endParaRPr lang="pl-PL" sz="2000" b="1" dirty="0">
              <a:solidFill>
                <a:srgbClr val="1F497D"/>
              </a:solidFill>
            </a:endParaRPr>
          </a:p>
        </p:txBody>
      </p:sp>
      <p:pic>
        <p:nvPicPr>
          <p:cNvPr id="4" name="Picture 3"/>
          <p:cNvPicPr>
            <a:picLocks noChangeAspect="1"/>
          </p:cNvPicPr>
          <p:nvPr/>
        </p:nvPicPr>
        <p:blipFill>
          <a:blip r:embed="rId5"/>
          <a:stretch>
            <a:fillRect/>
          </a:stretch>
        </p:blipFill>
        <p:spPr>
          <a:xfrm>
            <a:off x="3302493" y="1003158"/>
            <a:ext cx="5681710" cy="4743446"/>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238790361"/>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 15.3 </a:t>
            </a:r>
            <a:r>
              <a:rPr lang="en-US" sz="2800" b="1" dirty="0">
                <a:solidFill>
                  <a:schemeClr val="tx2"/>
                </a:solidFill>
                <a:effectLst>
                  <a:glow>
                    <a:srgbClr val="7F7F7F">
                      <a:alpha val="35000"/>
                    </a:srgbClr>
                  </a:glow>
                </a:effectLst>
              </a:rPr>
              <a:t>WEB REPORTING OF VALIDATED AND NON-VALIDATED DATA</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6" y="1505558"/>
            <a:ext cx="2251718" cy="3170099"/>
          </a:xfrm>
          <a:prstGeom prst="rect">
            <a:avLst/>
          </a:prstGeom>
        </p:spPr>
        <p:txBody>
          <a:bodyPr wrap="square">
            <a:spAutoFit/>
          </a:bodyPr>
          <a:lstStyle/>
          <a:p>
            <a:pPr marL="0" lvl="1">
              <a:spcBef>
                <a:spcPct val="20000"/>
              </a:spcBef>
            </a:pPr>
            <a:r>
              <a:rPr lang="en-US" sz="2000" dirty="0">
                <a:solidFill>
                  <a:srgbClr val="0070C0"/>
                </a:solidFill>
              </a:rPr>
              <a:t>Any area can be zoomed, and </a:t>
            </a:r>
            <a:r>
              <a:rPr lang="en-US" sz="2000" dirty="0" smtClean="0">
                <a:solidFill>
                  <a:srgbClr val="0070C0"/>
                </a:solidFill>
              </a:rPr>
              <a:t>p</a:t>
            </a:r>
            <a:r>
              <a:rPr lang="hr-HR" sz="2000" dirty="0" err="1" smtClean="0">
                <a:solidFill>
                  <a:srgbClr val="0070C0"/>
                </a:solidFill>
              </a:rPr>
              <a:t>lacing</a:t>
            </a:r>
            <a:r>
              <a:rPr lang="en-US" sz="2000" dirty="0" smtClean="0">
                <a:solidFill>
                  <a:srgbClr val="0070C0"/>
                </a:solidFill>
              </a:rPr>
              <a:t> </a:t>
            </a:r>
            <a:r>
              <a:rPr lang="hr-HR" sz="2000" dirty="0" err="1" smtClean="0">
                <a:solidFill>
                  <a:srgbClr val="0070C0"/>
                </a:solidFill>
              </a:rPr>
              <a:t>the</a:t>
            </a:r>
            <a:r>
              <a:rPr lang="hr-HR" sz="2000" dirty="0" smtClean="0">
                <a:solidFill>
                  <a:srgbClr val="0070C0"/>
                </a:solidFill>
              </a:rPr>
              <a:t> </a:t>
            </a:r>
            <a:r>
              <a:rPr lang="en-US" sz="2000" dirty="0" smtClean="0">
                <a:solidFill>
                  <a:srgbClr val="0070C0"/>
                </a:solidFill>
              </a:rPr>
              <a:t>cursor </a:t>
            </a:r>
            <a:r>
              <a:rPr lang="en-US" sz="2000" dirty="0">
                <a:solidFill>
                  <a:srgbClr val="0070C0"/>
                </a:solidFill>
              </a:rPr>
              <a:t>at any point of measurement </a:t>
            </a:r>
            <a:r>
              <a:rPr lang="hr-HR" sz="2000" dirty="0" err="1" smtClean="0">
                <a:solidFill>
                  <a:srgbClr val="0070C0"/>
                </a:solidFill>
              </a:rPr>
              <a:t>will</a:t>
            </a:r>
            <a:r>
              <a:rPr lang="hr-HR" sz="2000" dirty="0" smtClean="0">
                <a:solidFill>
                  <a:srgbClr val="0070C0"/>
                </a:solidFill>
              </a:rPr>
              <a:t> show </a:t>
            </a:r>
            <a:r>
              <a:rPr lang="en-US" sz="2000" dirty="0" smtClean="0">
                <a:solidFill>
                  <a:srgbClr val="0070C0"/>
                </a:solidFill>
              </a:rPr>
              <a:t>the </a:t>
            </a:r>
            <a:r>
              <a:rPr lang="en-US" sz="2000" dirty="0">
                <a:solidFill>
                  <a:srgbClr val="0070C0"/>
                </a:solidFill>
              </a:rPr>
              <a:t>baseline data of the station and in this case the number </a:t>
            </a:r>
            <a:r>
              <a:rPr lang="en-US" sz="2000" dirty="0" smtClean="0">
                <a:solidFill>
                  <a:srgbClr val="0070C0"/>
                </a:solidFill>
              </a:rPr>
              <a:t>of </a:t>
            </a:r>
            <a:r>
              <a:rPr lang="hr-HR" sz="2000" dirty="0" smtClean="0">
                <a:solidFill>
                  <a:srgbClr val="0070C0"/>
                </a:solidFill>
              </a:rPr>
              <a:t>GV </a:t>
            </a:r>
            <a:r>
              <a:rPr lang="hr-HR" sz="2000" dirty="0" err="1" smtClean="0">
                <a:solidFill>
                  <a:srgbClr val="0070C0"/>
                </a:solidFill>
              </a:rPr>
              <a:t>exceedance</a:t>
            </a:r>
            <a:r>
              <a:rPr lang="hr-HR" sz="2000" dirty="0" smtClean="0">
                <a:solidFill>
                  <a:srgbClr val="0070C0"/>
                </a:solidFill>
              </a:rPr>
              <a:t> </a:t>
            </a:r>
            <a:r>
              <a:rPr lang="en-US" sz="2000" dirty="0" smtClean="0">
                <a:solidFill>
                  <a:srgbClr val="0070C0"/>
                </a:solidFill>
              </a:rPr>
              <a:t>days</a:t>
            </a:r>
            <a:r>
              <a:rPr lang="hr-HR" sz="2000" dirty="0" smtClean="0">
                <a:solidFill>
                  <a:srgbClr val="0070C0"/>
                </a:solidFill>
              </a:rPr>
              <a:t>. </a:t>
            </a:r>
            <a:endParaRPr lang="pl-PL" sz="2000" dirty="0" smtClean="0">
              <a:solidFill>
                <a:srgbClr val="0070C0"/>
              </a:solidFill>
            </a:endParaRPr>
          </a:p>
        </p:txBody>
      </p:sp>
      <p:sp>
        <p:nvSpPr>
          <p:cNvPr id="12" name="Rectangle 11"/>
          <p:cNvSpPr/>
          <p:nvPr/>
        </p:nvSpPr>
        <p:spPr>
          <a:xfrm>
            <a:off x="37015" y="5689031"/>
            <a:ext cx="9030830" cy="1077218"/>
          </a:xfrm>
          <a:prstGeom prst="rect">
            <a:avLst/>
          </a:prstGeom>
        </p:spPr>
        <p:txBody>
          <a:bodyPr wrap="square">
            <a:spAutoFit/>
          </a:bodyPr>
          <a:lstStyle/>
          <a:p>
            <a:pPr marL="0" lvl="1">
              <a:spcBef>
                <a:spcPct val="20000"/>
              </a:spcBef>
            </a:pPr>
            <a:r>
              <a:rPr lang="pl-PL" sz="2000" dirty="0">
                <a:solidFill>
                  <a:srgbClr val="1F497D"/>
                </a:solidFill>
                <a:hlinkClick r:id="rId4"/>
              </a:rPr>
              <a:t>http://eeadmz1-cws-wp-air.azurewebsites.net/products/data-viewers/statistical-viewer-public</a:t>
            </a:r>
            <a:r>
              <a:rPr lang="pl-PL" sz="2000" dirty="0" smtClean="0">
                <a:solidFill>
                  <a:srgbClr val="1F497D"/>
                </a:solidFill>
                <a:hlinkClick r:id="rId4"/>
              </a:rPr>
              <a:t>/</a:t>
            </a:r>
            <a:endParaRPr lang="pl-PL" sz="2000" dirty="0" smtClean="0">
              <a:solidFill>
                <a:srgbClr val="1F497D"/>
              </a:solidFill>
            </a:endParaRPr>
          </a:p>
          <a:p>
            <a:pPr marL="0" lvl="1">
              <a:spcBef>
                <a:spcPct val="20000"/>
              </a:spcBef>
            </a:pPr>
            <a:endParaRPr lang="pl-PL" sz="2000" b="1" dirty="0">
              <a:solidFill>
                <a:srgbClr val="1F497D"/>
              </a:solidFill>
            </a:endParaRPr>
          </a:p>
        </p:txBody>
      </p:sp>
      <p:pic>
        <p:nvPicPr>
          <p:cNvPr id="3" name="Picture 2"/>
          <p:cNvPicPr>
            <a:picLocks noChangeAspect="1"/>
          </p:cNvPicPr>
          <p:nvPr/>
        </p:nvPicPr>
        <p:blipFill>
          <a:blip r:embed="rId5"/>
          <a:stretch>
            <a:fillRect/>
          </a:stretch>
        </p:blipFill>
        <p:spPr>
          <a:xfrm>
            <a:off x="2441268" y="1505558"/>
            <a:ext cx="6502730" cy="4197393"/>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132606647"/>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39697" y="1171852"/>
            <a:ext cx="8904303" cy="4708981"/>
          </a:xfrm>
          <a:prstGeom prst="rect">
            <a:avLst/>
          </a:prstGeom>
        </p:spPr>
        <p:txBody>
          <a:bodyPr wrap="square">
            <a:spAutoFit/>
          </a:bodyPr>
          <a:lstStyle/>
          <a:p>
            <a:pPr marL="0" lvl="1">
              <a:spcBef>
                <a:spcPct val="20000"/>
              </a:spcBef>
            </a:pPr>
            <a:r>
              <a:rPr lang="pl-PL" sz="2400" b="1" dirty="0">
                <a:solidFill>
                  <a:srgbClr val="1F497D"/>
                </a:solidFill>
              </a:rPr>
              <a:t>AIR QUALITY INDEX</a:t>
            </a:r>
            <a:endParaRPr lang="pl-PL" sz="2400" b="1" dirty="0">
              <a:solidFill>
                <a:srgbClr val="FF0000"/>
              </a:solidFill>
            </a:endParaRPr>
          </a:p>
          <a:p>
            <a:pPr marL="0" lvl="1">
              <a:spcBef>
                <a:spcPct val="20000"/>
              </a:spcBef>
            </a:pPr>
            <a:r>
              <a:rPr lang="en-US" sz="2000" dirty="0" smtClean="0">
                <a:solidFill>
                  <a:srgbClr val="0070C0"/>
                </a:solidFill>
              </a:rPr>
              <a:t>Making </a:t>
            </a:r>
            <a:r>
              <a:rPr lang="en-US" sz="2000" dirty="0">
                <a:solidFill>
                  <a:srgbClr val="0070C0"/>
                </a:solidFill>
              </a:rPr>
              <a:t>the index is a </a:t>
            </a:r>
            <a:r>
              <a:rPr lang="en-US" sz="2000" b="1" dirty="0">
                <a:solidFill>
                  <a:srgbClr val="0070C0"/>
                </a:solidFill>
              </a:rPr>
              <a:t>pragmatic process of reducing the variety </a:t>
            </a:r>
            <a:r>
              <a:rPr lang="en-US" sz="2000" b="1" dirty="0" smtClean="0">
                <a:solidFill>
                  <a:srgbClr val="0070C0"/>
                </a:solidFill>
              </a:rPr>
              <a:t>of</a:t>
            </a:r>
            <a:r>
              <a:rPr lang="hr-HR" sz="2000" b="1" dirty="0" smtClean="0">
                <a:solidFill>
                  <a:srgbClr val="0070C0"/>
                </a:solidFill>
              </a:rPr>
              <a:t> </a:t>
            </a:r>
            <a:r>
              <a:rPr lang="en-US" sz="2000" b="1" dirty="0" smtClean="0">
                <a:solidFill>
                  <a:srgbClr val="0070C0"/>
                </a:solidFill>
              </a:rPr>
              <a:t>information </a:t>
            </a:r>
            <a:r>
              <a:rPr lang="hr-HR" sz="2000" dirty="0" smtClean="0">
                <a:solidFill>
                  <a:srgbClr val="0070C0"/>
                </a:solidFill>
              </a:rPr>
              <a:t>on </a:t>
            </a:r>
            <a:r>
              <a:rPr lang="hr-HR" sz="2000" dirty="0" err="1" smtClean="0">
                <a:solidFill>
                  <a:srgbClr val="0070C0"/>
                </a:solidFill>
              </a:rPr>
              <a:t>chemical</a:t>
            </a:r>
            <a:r>
              <a:rPr lang="hr-HR" sz="2000" dirty="0" smtClean="0">
                <a:solidFill>
                  <a:srgbClr val="0070C0"/>
                </a:solidFill>
              </a:rPr>
              <a:t> </a:t>
            </a:r>
            <a:r>
              <a:rPr lang="hr-HR" sz="2000" dirty="0" err="1" smtClean="0">
                <a:solidFill>
                  <a:srgbClr val="0070C0"/>
                </a:solidFill>
              </a:rPr>
              <a:t>features</a:t>
            </a:r>
            <a:r>
              <a:rPr lang="hr-HR" sz="2000" dirty="0" smtClean="0">
                <a:solidFill>
                  <a:srgbClr val="0070C0"/>
                </a:solidFill>
              </a:rPr>
              <a:t>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a </a:t>
            </a:r>
            <a:r>
              <a:rPr lang="en-US" sz="2000" dirty="0">
                <a:solidFill>
                  <a:srgbClr val="0070C0"/>
                </a:solidFill>
              </a:rPr>
              <a:t>fairly complex blend of pollutants in the air </a:t>
            </a:r>
            <a:r>
              <a:rPr lang="hr-HR" sz="2000" dirty="0" smtClean="0">
                <a:solidFill>
                  <a:srgbClr val="0070C0"/>
                </a:solidFill>
              </a:rPr>
              <a:t>to</a:t>
            </a:r>
            <a:r>
              <a:rPr lang="en-US" sz="2000" dirty="0" smtClean="0">
                <a:solidFill>
                  <a:srgbClr val="0070C0"/>
                </a:solidFill>
              </a:rPr>
              <a:t> </a:t>
            </a:r>
            <a:r>
              <a:rPr lang="en-US" sz="2000" dirty="0">
                <a:solidFill>
                  <a:srgbClr val="0070C0"/>
                </a:solidFill>
              </a:rPr>
              <a:t>a </a:t>
            </a:r>
            <a:r>
              <a:rPr lang="en-US" sz="2000" b="1" dirty="0">
                <a:solidFill>
                  <a:srgbClr val="0070C0"/>
                </a:solidFill>
              </a:rPr>
              <a:t>simple </a:t>
            </a:r>
            <a:r>
              <a:rPr lang="en-US" sz="2000" b="1" dirty="0" smtClean="0">
                <a:solidFill>
                  <a:srgbClr val="0070C0"/>
                </a:solidFill>
              </a:rPr>
              <a:t>image</a:t>
            </a:r>
            <a:r>
              <a:rPr lang="hr-HR" sz="2000" b="1" dirty="0" smtClean="0">
                <a:solidFill>
                  <a:srgbClr val="0070C0"/>
                </a:solidFill>
              </a:rPr>
              <a:t> on a </a:t>
            </a:r>
            <a:r>
              <a:rPr lang="hr-HR" sz="2000" b="1" dirty="0" err="1" smtClean="0">
                <a:solidFill>
                  <a:srgbClr val="0070C0"/>
                </a:solidFill>
              </a:rPr>
              <a:t>scale</a:t>
            </a:r>
            <a:r>
              <a:rPr lang="en-US" sz="2000" b="1" dirty="0" smtClean="0">
                <a:solidFill>
                  <a:srgbClr val="0070C0"/>
                </a:solidFill>
              </a:rPr>
              <a:t>.</a:t>
            </a:r>
            <a:endParaRPr lang="en-US" sz="2000" b="1" dirty="0">
              <a:solidFill>
                <a:srgbClr val="0070C0"/>
              </a:solidFill>
            </a:endParaRPr>
          </a:p>
          <a:p>
            <a:pPr marL="0" lvl="1">
              <a:spcBef>
                <a:spcPct val="20000"/>
              </a:spcBef>
            </a:pPr>
            <a:r>
              <a:rPr lang="en-US" sz="2000" dirty="0">
                <a:solidFill>
                  <a:srgbClr val="0070C0"/>
                </a:solidFill>
              </a:rPr>
              <a:t>From a scientific point of view, this is a rough generalization and a huge loss of information, but for </a:t>
            </a:r>
            <a:r>
              <a:rPr lang="en-US" sz="2000" b="1" dirty="0">
                <a:solidFill>
                  <a:srgbClr val="0070C0"/>
                </a:solidFill>
              </a:rPr>
              <a:t>communication purposes this reduction in information is considered </a:t>
            </a:r>
            <a:r>
              <a:rPr lang="en-US" sz="2000" b="1" dirty="0" smtClean="0">
                <a:solidFill>
                  <a:srgbClr val="0070C0"/>
                </a:solidFill>
              </a:rPr>
              <a:t>essential.</a:t>
            </a:r>
            <a:r>
              <a:rPr lang="hr-HR" sz="2000" b="1" dirty="0" smtClean="0">
                <a:solidFill>
                  <a:srgbClr val="0070C0"/>
                </a:solidFill>
              </a:rPr>
              <a:t> </a:t>
            </a:r>
            <a:endParaRPr lang="pl-PL" sz="2000" b="1" dirty="0" smtClean="0">
              <a:solidFill>
                <a:srgbClr val="0070C0"/>
              </a:solidFill>
            </a:endParaRPr>
          </a:p>
          <a:p>
            <a:pPr marL="0" lvl="1">
              <a:spcBef>
                <a:spcPct val="20000"/>
              </a:spcBef>
            </a:pPr>
            <a:r>
              <a:rPr lang="en-US" sz="2000" dirty="0">
                <a:solidFill>
                  <a:srgbClr val="0070C0"/>
                </a:solidFill>
              </a:rPr>
              <a:t>How to reduce complex information largely depends </a:t>
            </a:r>
            <a:r>
              <a:rPr lang="en-US" sz="2000" b="1" dirty="0">
                <a:solidFill>
                  <a:srgbClr val="0070C0"/>
                </a:solidFill>
              </a:rPr>
              <a:t>on the purpose </a:t>
            </a:r>
            <a:r>
              <a:rPr lang="en-US" sz="2000" dirty="0">
                <a:solidFill>
                  <a:srgbClr val="0070C0"/>
                </a:solidFill>
              </a:rPr>
              <a:t>for which the index should be used. There are </a:t>
            </a:r>
            <a:r>
              <a:rPr lang="en-US" sz="2000" b="1" dirty="0">
                <a:solidFill>
                  <a:srgbClr val="0070C0"/>
                </a:solidFill>
              </a:rPr>
              <a:t>many ways of making / displaying the air quality index</a:t>
            </a:r>
            <a:r>
              <a:rPr lang="en-US" sz="2000" dirty="0">
                <a:solidFill>
                  <a:srgbClr val="0070C0"/>
                </a:solidFill>
              </a:rPr>
              <a:t>, and one of the ways is not necessarily better than the </a:t>
            </a:r>
            <a:r>
              <a:rPr lang="en-US" sz="2000" dirty="0" smtClean="0">
                <a:solidFill>
                  <a:srgbClr val="0070C0"/>
                </a:solidFill>
              </a:rPr>
              <a:t>other</a:t>
            </a:r>
            <a:r>
              <a:rPr lang="pl-PL" sz="2000" dirty="0" smtClean="0">
                <a:solidFill>
                  <a:srgbClr val="0070C0"/>
                </a:solidFill>
              </a:rPr>
              <a:t>. </a:t>
            </a:r>
          </a:p>
          <a:p>
            <a:pPr marL="0" lvl="1">
              <a:spcBef>
                <a:spcPct val="20000"/>
              </a:spcBef>
            </a:pPr>
            <a:r>
              <a:rPr lang="en-US" sz="2000" dirty="0">
                <a:solidFill>
                  <a:srgbClr val="0070C0"/>
                </a:solidFill>
              </a:rPr>
              <a:t>The exact formula for the </a:t>
            </a:r>
            <a:r>
              <a:rPr lang="en-US" sz="2000" b="1" dirty="0">
                <a:solidFill>
                  <a:srgbClr val="0070C0"/>
                </a:solidFill>
              </a:rPr>
              <a:t>transmission of </a:t>
            </a:r>
            <a:r>
              <a:rPr lang="en-US" sz="2000" b="1" dirty="0" smtClean="0">
                <a:solidFill>
                  <a:srgbClr val="0070C0"/>
                </a:solidFill>
              </a:rPr>
              <a:t>concentrations</a:t>
            </a:r>
            <a:r>
              <a:rPr lang="hr-HR" sz="2000" b="1" dirty="0" smtClean="0">
                <a:solidFill>
                  <a:srgbClr val="0070C0"/>
                </a:solidFill>
              </a:rPr>
              <a:t> </a:t>
            </a:r>
            <a:r>
              <a:rPr lang="hr-HR" sz="2000" b="1" dirty="0" err="1" smtClean="0">
                <a:solidFill>
                  <a:srgbClr val="0070C0"/>
                </a:solidFill>
              </a:rPr>
              <a:t>readings</a:t>
            </a:r>
            <a:r>
              <a:rPr lang="en-US" sz="2000" b="1" dirty="0" smtClean="0">
                <a:solidFill>
                  <a:srgbClr val="0070C0"/>
                </a:solidFill>
              </a:rPr>
              <a:t> </a:t>
            </a:r>
            <a:r>
              <a:rPr lang="en-US" sz="2000" b="1" dirty="0">
                <a:solidFill>
                  <a:srgbClr val="0070C0"/>
                </a:solidFill>
              </a:rPr>
              <a:t>into the index </a:t>
            </a:r>
            <a:r>
              <a:rPr lang="en-US" sz="2000" b="1" dirty="0" smtClean="0">
                <a:solidFill>
                  <a:srgbClr val="0070C0"/>
                </a:solidFill>
              </a:rPr>
              <a:t>class</a:t>
            </a:r>
            <a:r>
              <a:rPr lang="hr-HR" sz="2000" b="1" dirty="0" err="1" smtClean="0">
                <a:solidFill>
                  <a:srgbClr val="0070C0"/>
                </a:solidFill>
              </a:rPr>
              <a:t>es</a:t>
            </a:r>
            <a:r>
              <a:rPr lang="en-US" sz="2000" b="1" dirty="0" smtClean="0">
                <a:solidFill>
                  <a:srgbClr val="0070C0"/>
                </a:solidFill>
              </a:rPr>
              <a:t> </a:t>
            </a:r>
            <a:r>
              <a:rPr lang="en-US" sz="2000" dirty="0">
                <a:solidFill>
                  <a:srgbClr val="0070C0"/>
                </a:solidFill>
              </a:rPr>
              <a:t>is another </a:t>
            </a:r>
            <a:r>
              <a:rPr lang="hr-HR" sz="2000" dirty="0" err="1" smtClean="0">
                <a:solidFill>
                  <a:srgbClr val="0070C0"/>
                </a:solidFill>
              </a:rPr>
              <a:t>thing</a:t>
            </a:r>
            <a:r>
              <a:rPr lang="en-US" sz="2000" dirty="0" smtClean="0">
                <a:solidFill>
                  <a:srgbClr val="0070C0"/>
                </a:solidFill>
              </a:rPr>
              <a:t> </a:t>
            </a:r>
            <a:r>
              <a:rPr lang="en-US" sz="2000" dirty="0">
                <a:solidFill>
                  <a:srgbClr val="0070C0"/>
                </a:solidFill>
              </a:rPr>
              <a:t>of subjective choices, though </a:t>
            </a:r>
            <a:r>
              <a:rPr lang="en-US" sz="2000" b="1" dirty="0" smtClean="0">
                <a:solidFill>
                  <a:srgbClr val="0070C0"/>
                </a:solidFill>
              </a:rPr>
              <a:t>limit </a:t>
            </a:r>
            <a:r>
              <a:rPr lang="en-US" sz="2000" b="1" dirty="0">
                <a:solidFill>
                  <a:srgbClr val="0070C0"/>
                </a:solidFill>
              </a:rPr>
              <a:t>values </a:t>
            </a:r>
            <a:r>
              <a:rPr lang="en-US" sz="2000" dirty="0">
                <a:solidFill>
                  <a:srgbClr val="0070C0"/>
                </a:solidFill>
              </a:rPr>
              <a:t>(for example, those deriving from air quality regulations such as Directive 2008/50 / EC</a:t>
            </a:r>
            <a:r>
              <a:rPr lang="en-US" sz="2000" dirty="0" smtClean="0">
                <a:solidFill>
                  <a:srgbClr val="0070C0"/>
                </a:solidFill>
              </a:rPr>
              <a:t>)</a:t>
            </a:r>
            <a:r>
              <a:rPr lang="hr-HR" sz="2000" dirty="0" smtClean="0">
                <a:solidFill>
                  <a:srgbClr val="0070C0"/>
                </a:solidFill>
              </a:rPr>
              <a:t> </a:t>
            </a:r>
            <a:r>
              <a:rPr lang="hr-HR" sz="2000" b="1" dirty="0" smtClean="0">
                <a:solidFill>
                  <a:srgbClr val="0070C0"/>
                </a:solidFill>
              </a:rPr>
              <a:t>are </a:t>
            </a:r>
            <a:r>
              <a:rPr lang="hr-HR" sz="2000" b="1" dirty="0" err="1" smtClean="0">
                <a:solidFill>
                  <a:srgbClr val="0070C0"/>
                </a:solidFill>
              </a:rPr>
              <a:t>often</a:t>
            </a:r>
            <a:r>
              <a:rPr lang="hr-HR" sz="2000" b="1" dirty="0" smtClean="0">
                <a:solidFill>
                  <a:srgbClr val="0070C0"/>
                </a:solidFill>
              </a:rPr>
              <a:t> </a:t>
            </a:r>
            <a:r>
              <a:rPr lang="hr-HR" sz="2000" b="1" dirty="0" err="1" smtClean="0">
                <a:solidFill>
                  <a:srgbClr val="0070C0"/>
                </a:solidFill>
              </a:rPr>
              <a:t>used</a:t>
            </a:r>
            <a:r>
              <a:rPr lang="hr-HR" sz="2000" b="1" dirty="0" smtClean="0">
                <a:solidFill>
                  <a:srgbClr val="0070C0"/>
                </a:solidFill>
              </a:rPr>
              <a:t> as </a:t>
            </a:r>
            <a:r>
              <a:rPr lang="hr-HR" sz="2000" b="1" dirty="0" err="1" smtClean="0">
                <a:solidFill>
                  <a:srgbClr val="0070C0"/>
                </a:solidFill>
              </a:rPr>
              <a:t>guidelines</a:t>
            </a:r>
            <a:r>
              <a:rPr lang="hr-HR" sz="2000" b="1" dirty="0" smtClean="0">
                <a:solidFill>
                  <a:srgbClr val="0070C0"/>
                </a:solidFill>
              </a:rPr>
              <a:t>. </a:t>
            </a:r>
            <a:endParaRPr lang="pl-PL" sz="2000" b="1" dirty="0" smtClean="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658062752"/>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362234"/>
            <a:ext cx="8930937" cy="3847207"/>
          </a:xfrm>
          <a:prstGeom prst="rect">
            <a:avLst/>
          </a:prstGeom>
        </p:spPr>
        <p:txBody>
          <a:bodyPr wrap="square">
            <a:spAutoFit/>
          </a:bodyPr>
          <a:lstStyle/>
          <a:p>
            <a:pPr marL="0" lvl="1">
              <a:spcBef>
                <a:spcPct val="20000"/>
              </a:spcBef>
            </a:pPr>
            <a:r>
              <a:rPr lang="pl-PL" sz="2400" b="1" dirty="0">
                <a:solidFill>
                  <a:srgbClr val="1F497D"/>
                </a:solidFill>
              </a:rPr>
              <a:t>AIR QUALITY INDEX</a:t>
            </a:r>
            <a:endParaRPr lang="pl-PL" sz="2400" b="1" dirty="0">
              <a:solidFill>
                <a:srgbClr val="FF0000"/>
              </a:solidFill>
            </a:endParaRPr>
          </a:p>
          <a:p>
            <a:pPr marL="0" lvl="1">
              <a:spcBef>
                <a:spcPct val="20000"/>
              </a:spcBef>
            </a:pPr>
            <a:r>
              <a:rPr lang="en-US" sz="2000" dirty="0" smtClean="0">
                <a:solidFill>
                  <a:srgbClr val="0070C0"/>
                </a:solidFill>
              </a:rPr>
              <a:t>There </a:t>
            </a:r>
            <a:r>
              <a:rPr lang="en-US" sz="2000" dirty="0">
                <a:solidFill>
                  <a:srgbClr val="0070C0"/>
                </a:solidFill>
              </a:rPr>
              <a:t>are several reasons for creating an index:</a:t>
            </a:r>
          </a:p>
          <a:p>
            <a:pPr marL="342900" lvl="1" indent="-342900">
              <a:spcBef>
                <a:spcPct val="20000"/>
              </a:spcBef>
              <a:buFontTx/>
              <a:buChar char="-"/>
            </a:pPr>
            <a:r>
              <a:rPr lang="en-US" sz="2000" b="1" dirty="0" smtClean="0">
                <a:solidFill>
                  <a:srgbClr val="0070C0"/>
                </a:solidFill>
              </a:rPr>
              <a:t>Linking </a:t>
            </a:r>
            <a:r>
              <a:rPr lang="en-US" sz="2000" b="1" dirty="0">
                <a:solidFill>
                  <a:srgbClr val="0070C0"/>
                </a:solidFill>
              </a:rPr>
              <a:t>air quality with effects on health </a:t>
            </a:r>
            <a:r>
              <a:rPr lang="en-US" sz="2000" dirty="0">
                <a:solidFill>
                  <a:srgbClr val="0070C0"/>
                </a:solidFill>
              </a:rPr>
              <a:t>to inform the public about air quality and possible corrective </a:t>
            </a:r>
            <a:r>
              <a:rPr lang="en-US" sz="2000" dirty="0" smtClean="0">
                <a:solidFill>
                  <a:srgbClr val="0070C0"/>
                </a:solidFill>
              </a:rPr>
              <a:t>measures</a:t>
            </a:r>
            <a:r>
              <a:rPr lang="pl-PL" sz="2000" dirty="0" smtClean="0">
                <a:solidFill>
                  <a:srgbClr val="0070C0"/>
                </a:solidFill>
              </a:rPr>
              <a:t>;</a:t>
            </a:r>
          </a:p>
          <a:p>
            <a:pPr marL="342900" lvl="1" indent="-342900">
              <a:spcBef>
                <a:spcPct val="20000"/>
              </a:spcBef>
              <a:buFontTx/>
              <a:buChar char="-"/>
            </a:pPr>
            <a:r>
              <a:rPr lang="en-US" sz="2000" b="1" dirty="0">
                <a:solidFill>
                  <a:srgbClr val="0070C0"/>
                </a:solidFill>
              </a:rPr>
              <a:t>compressing a large number of complex data - </a:t>
            </a:r>
            <a:r>
              <a:rPr lang="en-US" sz="2000" dirty="0">
                <a:solidFill>
                  <a:srgbClr val="0070C0"/>
                </a:solidFill>
              </a:rPr>
              <a:t>simpler review of information </a:t>
            </a:r>
            <a:r>
              <a:rPr lang="en-US" sz="2000" dirty="0" smtClean="0">
                <a:solidFill>
                  <a:srgbClr val="0070C0"/>
                </a:solidFill>
              </a:rPr>
              <a:t>(e.g.</a:t>
            </a:r>
            <a:r>
              <a:rPr lang="hr-HR" sz="2000" dirty="0" smtClean="0">
                <a:solidFill>
                  <a:srgbClr val="0070C0"/>
                </a:solidFill>
              </a:rPr>
              <a:t> for</a:t>
            </a:r>
            <a:r>
              <a:rPr lang="en-US" sz="2000" dirty="0" smtClean="0">
                <a:solidFill>
                  <a:srgbClr val="0070C0"/>
                </a:solidFill>
              </a:rPr>
              <a:t> </a:t>
            </a:r>
            <a:r>
              <a:rPr lang="en-US" sz="2000" dirty="0">
                <a:solidFill>
                  <a:srgbClr val="0070C0"/>
                </a:solidFill>
              </a:rPr>
              <a:t>policy development or standard compliance verification</a:t>
            </a:r>
            <a:r>
              <a:rPr lang="en-US" sz="2000" dirty="0" smtClean="0">
                <a:solidFill>
                  <a:srgbClr val="0070C0"/>
                </a:solidFill>
              </a:rPr>
              <a:t>);</a:t>
            </a:r>
            <a:endParaRPr lang="hr-HR" sz="2000" dirty="0" smtClean="0">
              <a:solidFill>
                <a:srgbClr val="0070C0"/>
              </a:solidFill>
            </a:endParaRPr>
          </a:p>
          <a:p>
            <a:pPr marL="342900" lvl="1" indent="-342900">
              <a:spcBef>
                <a:spcPct val="20000"/>
              </a:spcBef>
              <a:buFontTx/>
              <a:buChar char="-"/>
            </a:pPr>
            <a:r>
              <a:rPr lang="en-US" sz="2000" b="1" dirty="0">
                <a:solidFill>
                  <a:srgbClr val="0070C0"/>
                </a:solidFill>
              </a:rPr>
              <a:t>attracting public attention to air quality issues and raising awareness</a:t>
            </a:r>
            <a:r>
              <a:rPr lang="en-US" sz="2000" dirty="0" smtClean="0">
                <a:solidFill>
                  <a:srgbClr val="0070C0"/>
                </a:solidFill>
              </a:rPr>
              <a:t>.</a:t>
            </a:r>
            <a:endParaRPr lang="pl-PL" sz="2000" dirty="0">
              <a:solidFill>
                <a:srgbClr val="0070C0"/>
              </a:solidFill>
            </a:endParaRPr>
          </a:p>
          <a:p>
            <a:pPr marL="0" lvl="1">
              <a:spcBef>
                <a:spcPct val="20000"/>
              </a:spcBef>
            </a:pPr>
            <a:r>
              <a:rPr lang="en-US" sz="2000" b="1" dirty="0">
                <a:solidFill>
                  <a:srgbClr val="0070C0"/>
                </a:solidFill>
              </a:rPr>
              <a:t>Linking information on air quality with influences on health </a:t>
            </a:r>
            <a:r>
              <a:rPr lang="en-US" sz="2000" dirty="0">
                <a:solidFill>
                  <a:srgbClr val="0070C0"/>
                </a:solidFill>
              </a:rPr>
              <a:t>is a potentially very powerful way of communicating and as a health concern of every individual is mostly very convincing. Although the health-based index has some drawbacks, it can be said that it is </a:t>
            </a:r>
            <a:r>
              <a:rPr lang="en-US" sz="2000" b="1" dirty="0">
                <a:solidFill>
                  <a:srgbClr val="0070C0"/>
                </a:solidFill>
              </a:rPr>
              <a:t>important to warn people of unfavorable air quality</a:t>
            </a:r>
            <a:r>
              <a:rPr lang="en-US" sz="2000" b="1" dirty="0" smtClean="0">
                <a:solidFill>
                  <a:srgbClr val="0070C0"/>
                </a:solidFill>
              </a:rPr>
              <a:t>.</a:t>
            </a:r>
            <a:endParaRPr lang="pl-PL" sz="2000" b="1" dirty="0" smtClean="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814866426"/>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6" y="1362234"/>
            <a:ext cx="8939814" cy="3108543"/>
          </a:xfrm>
          <a:prstGeom prst="rect">
            <a:avLst/>
          </a:prstGeom>
        </p:spPr>
        <p:txBody>
          <a:bodyPr wrap="square">
            <a:spAutoFit/>
          </a:bodyPr>
          <a:lstStyle/>
          <a:p>
            <a:pPr marL="0" lvl="1">
              <a:spcBef>
                <a:spcPct val="20000"/>
              </a:spcBef>
            </a:pPr>
            <a:r>
              <a:rPr lang="pl-PL" sz="2400" b="1" dirty="0">
                <a:solidFill>
                  <a:srgbClr val="1F497D"/>
                </a:solidFill>
              </a:rPr>
              <a:t>AIR QUALITY INDEX</a:t>
            </a:r>
            <a:endParaRPr lang="pl-PL" sz="2400" b="1" dirty="0">
              <a:solidFill>
                <a:srgbClr val="FF0000"/>
              </a:solidFill>
            </a:endParaRPr>
          </a:p>
          <a:p>
            <a:pPr marL="0" lvl="1">
              <a:spcBef>
                <a:spcPct val="20000"/>
              </a:spcBef>
            </a:pPr>
            <a:endParaRPr lang="pl-PL" sz="2000" b="1" dirty="0" smtClean="0">
              <a:solidFill>
                <a:srgbClr val="0070C0"/>
              </a:solidFill>
            </a:endParaRPr>
          </a:p>
          <a:p>
            <a:pPr marL="0" lvl="1">
              <a:spcBef>
                <a:spcPct val="20000"/>
              </a:spcBef>
            </a:pPr>
            <a:r>
              <a:rPr lang="en-US" sz="2000" b="1" dirty="0">
                <a:solidFill>
                  <a:srgbClr val="0070C0"/>
                </a:solidFill>
              </a:rPr>
              <a:t>Compressing a large number of complex data - </a:t>
            </a:r>
            <a:r>
              <a:rPr lang="en-US" sz="2000" dirty="0">
                <a:solidFill>
                  <a:srgbClr val="0070C0"/>
                </a:solidFill>
              </a:rPr>
              <a:t>providing simple </a:t>
            </a:r>
            <a:r>
              <a:rPr lang="hr-HR" sz="2000" dirty="0" err="1" smtClean="0">
                <a:solidFill>
                  <a:srgbClr val="0070C0"/>
                </a:solidFill>
              </a:rPr>
              <a:t>clear</a:t>
            </a:r>
            <a:r>
              <a:rPr lang="hr-HR" sz="2000" dirty="0" smtClean="0">
                <a:solidFill>
                  <a:srgbClr val="0070C0"/>
                </a:solidFill>
              </a:rPr>
              <a:t> </a:t>
            </a:r>
            <a:r>
              <a:rPr lang="hr-HR" sz="2000" dirty="0" err="1" smtClean="0">
                <a:solidFill>
                  <a:srgbClr val="0070C0"/>
                </a:solidFill>
              </a:rPr>
              <a:t>information</a:t>
            </a:r>
            <a:r>
              <a:rPr lang="hr-HR" sz="2000" dirty="0" smtClean="0">
                <a:solidFill>
                  <a:srgbClr val="0070C0"/>
                </a:solidFill>
              </a:rPr>
              <a:t> for </a:t>
            </a:r>
            <a:r>
              <a:rPr lang="en-US" sz="2000" dirty="0" smtClean="0">
                <a:solidFill>
                  <a:srgbClr val="0070C0"/>
                </a:solidFill>
              </a:rPr>
              <a:t>formulation </a:t>
            </a:r>
            <a:r>
              <a:rPr lang="en-US" sz="2000" dirty="0">
                <a:solidFill>
                  <a:srgbClr val="0070C0"/>
                </a:solidFill>
              </a:rPr>
              <a:t>or policy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if consistently </a:t>
            </a:r>
            <a:r>
              <a:rPr lang="en-US" sz="2000" dirty="0" smtClean="0">
                <a:solidFill>
                  <a:srgbClr val="0070C0"/>
                </a:solidFill>
              </a:rPr>
              <a:t>applied</a:t>
            </a:r>
            <a:r>
              <a:rPr lang="hr-HR" sz="2000" dirty="0" smtClean="0">
                <a:solidFill>
                  <a:srgbClr val="0070C0"/>
                </a:solidFill>
              </a:rPr>
              <a:t>,</a:t>
            </a:r>
            <a:r>
              <a:rPr lang="en-US" sz="2000" dirty="0" smtClean="0">
                <a:solidFill>
                  <a:srgbClr val="0070C0"/>
                </a:solidFill>
              </a:rPr>
              <a:t> </a:t>
            </a:r>
            <a:r>
              <a:rPr lang="en-US" sz="2000" dirty="0">
                <a:solidFill>
                  <a:srgbClr val="0070C0"/>
                </a:solidFill>
              </a:rPr>
              <a:t>can </a:t>
            </a:r>
            <a:r>
              <a:rPr lang="hr-HR" sz="2000" dirty="0" err="1" smtClean="0">
                <a:solidFill>
                  <a:srgbClr val="0070C0"/>
                </a:solidFill>
              </a:rPr>
              <a:t>indicate</a:t>
            </a:r>
            <a:r>
              <a:rPr lang="hr-HR" sz="2000" dirty="0" smtClean="0">
                <a:solidFill>
                  <a:srgbClr val="0070C0"/>
                </a:solidFill>
              </a:rPr>
              <a:t> </a:t>
            </a:r>
            <a:r>
              <a:rPr lang="en-US" sz="2000" dirty="0" smtClean="0">
                <a:solidFill>
                  <a:srgbClr val="0070C0"/>
                </a:solidFill>
              </a:rPr>
              <a:t>progress </a:t>
            </a:r>
            <a:r>
              <a:rPr lang="en-US" sz="2000" dirty="0">
                <a:solidFill>
                  <a:srgbClr val="0070C0"/>
                </a:solidFill>
              </a:rPr>
              <a:t>or stagnation.</a:t>
            </a:r>
            <a:endParaRPr lang="pl-PL" sz="2000" dirty="0" smtClean="0">
              <a:solidFill>
                <a:srgbClr val="0070C0"/>
              </a:solidFill>
            </a:endParaRPr>
          </a:p>
          <a:p>
            <a:pPr marL="0" lvl="1">
              <a:spcBef>
                <a:spcPct val="20000"/>
              </a:spcBef>
            </a:pPr>
            <a:r>
              <a:rPr lang="en-US" sz="2000" b="1" dirty="0">
                <a:solidFill>
                  <a:srgbClr val="0070C0"/>
                </a:solidFill>
              </a:rPr>
              <a:t>Attracting the public's attention to air quality issues and raising awareness - </a:t>
            </a:r>
            <a:r>
              <a:rPr lang="en-US" sz="2000" dirty="0">
                <a:solidFill>
                  <a:srgbClr val="0070C0"/>
                </a:solidFill>
              </a:rPr>
              <a:t>short-term indexes on the website are used to alert the public to </a:t>
            </a:r>
            <a:r>
              <a:rPr lang="en-US" sz="2000" dirty="0" smtClean="0">
                <a:solidFill>
                  <a:srgbClr val="0070C0"/>
                </a:solidFill>
              </a:rPr>
              <a:t>air </a:t>
            </a:r>
            <a:r>
              <a:rPr lang="hr-HR" sz="2000" dirty="0" err="1" smtClean="0">
                <a:solidFill>
                  <a:srgbClr val="0070C0"/>
                </a:solidFill>
              </a:rPr>
              <a:t>quality</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raise awareness </a:t>
            </a:r>
            <a:r>
              <a:rPr lang="en-US" sz="2000" dirty="0" smtClean="0">
                <a:solidFill>
                  <a:srgbClr val="0070C0"/>
                </a:solidFill>
              </a:rPr>
              <a:t>– </a:t>
            </a:r>
            <a:r>
              <a:rPr lang="hr-HR" sz="2000" dirty="0" err="1" smtClean="0">
                <a:solidFill>
                  <a:srgbClr val="0070C0"/>
                </a:solidFill>
              </a:rPr>
              <a:t>they</a:t>
            </a:r>
            <a:r>
              <a:rPr lang="hr-HR" sz="2000" dirty="0" smtClean="0">
                <a:solidFill>
                  <a:srgbClr val="0070C0"/>
                </a:solidFill>
              </a:rPr>
              <a:t> </a:t>
            </a:r>
            <a:r>
              <a:rPr lang="en-US" sz="2000" dirty="0" smtClean="0">
                <a:solidFill>
                  <a:srgbClr val="0070C0"/>
                </a:solidFill>
              </a:rPr>
              <a:t>inform </a:t>
            </a:r>
            <a:r>
              <a:rPr lang="en-US" sz="2000" dirty="0">
                <a:solidFill>
                  <a:srgbClr val="0070C0"/>
                </a:solidFill>
              </a:rPr>
              <a:t>or alert the public because the public is affected by air pollution particularly in urban areas</a:t>
            </a:r>
            <a:r>
              <a:rPr lang="en-US" sz="2000" dirty="0" smtClean="0">
                <a:solidFill>
                  <a:srgbClr val="0070C0"/>
                </a:solidFill>
              </a:rPr>
              <a:t>.</a:t>
            </a:r>
            <a:endParaRPr lang="pl-PL" sz="2000" dirty="0" smtClean="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286146017"/>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a:t>
            </a:r>
            <a:r>
              <a:rPr lang="hr-HR" sz="2800" b="1" dirty="0" smtClean="0">
                <a:solidFill>
                  <a:schemeClr val="tx2"/>
                </a:solidFill>
                <a:effectLst>
                  <a:glow>
                    <a:srgbClr val="7F7F7F">
                      <a:alpha val="35000"/>
                    </a:srgbClr>
                  </a:glow>
                </a:effectLst>
              </a:rPr>
              <a:t>BY </a:t>
            </a:r>
            <a:r>
              <a:rPr lang="hr-HR" sz="2800" b="1" dirty="0">
                <a:solidFill>
                  <a:schemeClr val="tx2"/>
                </a:solidFill>
                <a:effectLst>
                  <a:glow>
                    <a:srgbClr val="7F7F7F">
                      <a:alpha val="35000"/>
                    </a:srgbClr>
                  </a:glow>
                </a:effectLst>
              </a:rPr>
              <a:t>AIR QUALITY </a:t>
            </a:r>
            <a:r>
              <a:rPr lang="hr-HR" sz="2800" b="1" dirty="0" smtClean="0">
                <a:solidFill>
                  <a:schemeClr val="tx2"/>
                </a:solidFill>
                <a:effectLst>
                  <a:glow>
                    <a:srgbClr val="7F7F7F">
                      <a:alpha val="35000"/>
                    </a:srgbClr>
                  </a:glow>
                </a:effectLst>
              </a:rPr>
              <a:t>INDEX</a:t>
            </a: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362234"/>
            <a:ext cx="8930937" cy="5213735"/>
          </a:xfrm>
          <a:prstGeom prst="rect">
            <a:avLst/>
          </a:prstGeom>
        </p:spPr>
        <p:txBody>
          <a:bodyPr wrap="square">
            <a:spAutoFit/>
          </a:bodyPr>
          <a:lstStyle/>
          <a:p>
            <a:pPr marL="0" lvl="1">
              <a:spcBef>
                <a:spcPct val="20000"/>
              </a:spcBef>
            </a:pPr>
            <a:r>
              <a:rPr lang="pl-PL" sz="2400" b="1" dirty="0" smtClean="0">
                <a:solidFill>
                  <a:srgbClr val="1F497D"/>
                </a:solidFill>
              </a:rPr>
              <a:t>AIR QUALITY INDEX</a:t>
            </a:r>
            <a:endParaRPr lang="pl-PL" sz="2400" b="1" dirty="0">
              <a:solidFill>
                <a:srgbClr val="FF0000"/>
              </a:solidFill>
            </a:endParaRPr>
          </a:p>
          <a:p>
            <a:pPr marL="0" lvl="1">
              <a:spcBef>
                <a:spcPct val="20000"/>
              </a:spcBef>
            </a:pPr>
            <a:r>
              <a:rPr lang="pl-PL" sz="2400" b="1" dirty="0" smtClean="0">
                <a:solidFill>
                  <a:srgbClr val="1F497D"/>
                </a:solidFill>
              </a:rPr>
              <a:t>- </a:t>
            </a:r>
            <a:r>
              <a:rPr lang="pl-PL" sz="2400" b="1" dirty="0">
                <a:solidFill>
                  <a:srgbClr val="0070C0"/>
                </a:solidFill>
              </a:rPr>
              <a:t>CAQI - Common Air Quality </a:t>
            </a:r>
            <a:r>
              <a:rPr lang="pl-PL" sz="2400" b="1" dirty="0" smtClean="0">
                <a:solidFill>
                  <a:srgbClr val="0070C0"/>
                </a:solidFill>
              </a:rPr>
              <a:t>Index</a:t>
            </a:r>
            <a:endParaRPr lang="pl-PL" sz="2400" b="1" dirty="0" smtClean="0">
              <a:solidFill>
                <a:srgbClr val="1F497D"/>
              </a:solidFill>
            </a:endParaRP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rPr>
              <a:t>CAQI </a:t>
            </a:r>
            <a:r>
              <a:rPr lang="en-US" sz="2000" dirty="0" smtClean="0">
                <a:solidFill>
                  <a:srgbClr val="0070C0"/>
                </a:solidFill>
              </a:rPr>
              <a:t>was </a:t>
            </a:r>
            <a:r>
              <a:rPr lang="en-US" sz="2000" dirty="0">
                <a:solidFill>
                  <a:srgbClr val="0070C0"/>
                </a:solidFill>
              </a:rPr>
              <a:t>developed during the CITEAIR II </a:t>
            </a:r>
            <a:r>
              <a:rPr lang="en-US" sz="2000" dirty="0" smtClean="0">
                <a:solidFill>
                  <a:srgbClr val="0070C0"/>
                </a:solidFill>
              </a:rPr>
              <a:t>project</a:t>
            </a:r>
            <a:endParaRPr lang="pl-PL" sz="2000" dirty="0" smtClean="0">
              <a:solidFill>
                <a:srgbClr val="0070C0"/>
              </a:solidFill>
            </a:endParaRPr>
          </a:p>
          <a:p>
            <a:pPr marL="0" lvl="1">
              <a:spcBef>
                <a:spcPct val="20000"/>
              </a:spcBef>
            </a:pPr>
            <a:r>
              <a:rPr lang="pl-PL" sz="2000" dirty="0" smtClean="0">
                <a:solidFill>
                  <a:srgbClr val="0070C0"/>
                </a:solidFill>
                <a:hlinkClick r:id="rId4"/>
              </a:rPr>
              <a:t>http://www.citeair.eu/</a:t>
            </a:r>
            <a:endParaRPr lang="pl-PL" sz="2000" dirty="0" smtClean="0">
              <a:solidFill>
                <a:srgbClr val="0070C0"/>
              </a:solidFill>
            </a:endParaRPr>
          </a:p>
          <a:p>
            <a:pPr marL="0" lvl="1">
              <a:spcBef>
                <a:spcPct val="20000"/>
              </a:spcBef>
            </a:pPr>
            <a:r>
              <a:rPr lang="en-US" sz="2000" dirty="0">
                <a:solidFill>
                  <a:srgbClr val="0070C0"/>
                </a:solidFill>
              </a:rPr>
              <a:t>and is used on the website </a:t>
            </a:r>
            <a:r>
              <a:rPr lang="pl-PL" sz="2000" dirty="0" smtClean="0">
                <a:solidFill>
                  <a:srgbClr val="0070C0"/>
                </a:solidFill>
                <a:hlinkClick r:id="rId5"/>
              </a:rPr>
              <a:t>www.airqualitynow.eu</a:t>
            </a:r>
            <a:r>
              <a:rPr lang="hr-HR" sz="2000" dirty="0">
                <a:solidFill>
                  <a:srgbClr val="0070C0"/>
                </a:solidFill>
              </a:rPr>
              <a:t> </a:t>
            </a:r>
            <a:r>
              <a:rPr lang="en-US" sz="2000" dirty="0" smtClean="0">
                <a:solidFill>
                  <a:srgbClr val="0070C0"/>
                </a:solidFill>
              </a:rPr>
              <a:t>since </a:t>
            </a:r>
            <a:r>
              <a:rPr lang="en-US" sz="2000" dirty="0">
                <a:solidFill>
                  <a:srgbClr val="0070C0"/>
                </a:solidFill>
              </a:rPr>
              <a:t>2006.</a:t>
            </a: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r>
              <a:rPr lang="pl-PL" sz="2000" b="1" u="sng" dirty="0" smtClean="0">
                <a:solidFill>
                  <a:srgbClr val="0070C0"/>
                </a:solidFill>
              </a:rPr>
              <a:t>WHY CAQI</a:t>
            </a:r>
          </a:p>
          <a:p>
            <a:pPr marL="0" lvl="1">
              <a:spcBef>
                <a:spcPct val="20000"/>
              </a:spcBef>
            </a:pPr>
            <a:r>
              <a:rPr lang="en-US" sz="2000" dirty="0">
                <a:solidFill>
                  <a:srgbClr val="0070C0"/>
                </a:solidFill>
              </a:rPr>
              <a:t>CAQI is designed to compare air quality in European cities in real time.</a:t>
            </a:r>
          </a:p>
          <a:p>
            <a:pPr marL="0" lvl="1">
              <a:spcBef>
                <a:spcPct val="20000"/>
              </a:spcBef>
            </a:pPr>
            <a:r>
              <a:rPr lang="en-US" sz="2000" dirty="0">
                <a:solidFill>
                  <a:srgbClr val="0070C0"/>
                </a:solidFill>
              </a:rPr>
              <a:t>At the beginning of the CITEAIR project it was noted that many cities show </a:t>
            </a:r>
            <a:r>
              <a:rPr lang="hr-HR" sz="2000" dirty="0" err="1" smtClean="0">
                <a:solidFill>
                  <a:srgbClr val="0070C0"/>
                </a:solidFill>
              </a:rPr>
              <a:t>air</a:t>
            </a:r>
            <a:r>
              <a:rPr lang="hr-HR" sz="2000" dirty="0" smtClean="0">
                <a:solidFill>
                  <a:srgbClr val="0070C0"/>
                </a:solidFill>
              </a:rPr>
              <a:t> </a:t>
            </a:r>
            <a:r>
              <a:rPr lang="hr-HR" sz="2000" dirty="0" err="1" smtClean="0">
                <a:solidFill>
                  <a:srgbClr val="0070C0"/>
                </a:solidFill>
              </a:rPr>
              <a:t>quality</a:t>
            </a:r>
            <a:r>
              <a:rPr lang="hr-HR" sz="2000" dirty="0" smtClean="0">
                <a:solidFill>
                  <a:srgbClr val="0070C0"/>
                </a:solidFill>
              </a:rPr>
              <a:t> </a:t>
            </a:r>
            <a:r>
              <a:rPr lang="en-US" sz="2000" dirty="0" smtClean="0">
                <a:solidFill>
                  <a:srgbClr val="0070C0"/>
                </a:solidFill>
              </a:rPr>
              <a:t>in </a:t>
            </a:r>
            <a:r>
              <a:rPr lang="en-US" sz="2000" dirty="0">
                <a:solidFill>
                  <a:srgbClr val="0070C0"/>
                </a:solidFill>
              </a:rPr>
              <a:t>different, </a:t>
            </a:r>
            <a:r>
              <a:rPr lang="hr-HR" sz="2000" dirty="0" err="1" smtClean="0">
                <a:solidFill>
                  <a:srgbClr val="0070C0"/>
                </a:solidFill>
              </a:rPr>
              <a:t>hardly</a:t>
            </a:r>
            <a:r>
              <a:rPr lang="hr-HR" sz="2000" dirty="0" smtClean="0">
                <a:solidFill>
                  <a:srgbClr val="0070C0"/>
                </a:solidFill>
              </a:rPr>
              <a:t> </a:t>
            </a:r>
            <a:r>
              <a:rPr lang="hr-HR" sz="2000" dirty="0" err="1" smtClean="0">
                <a:solidFill>
                  <a:srgbClr val="0070C0"/>
                </a:solidFill>
              </a:rPr>
              <a:t>comparable</a:t>
            </a:r>
            <a:r>
              <a:rPr lang="en-US" sz="2000" dirty="0" smtClean="0">
                <a:solidFill>
                  <a:srgbClr val="0070C0"/>
                </a:solidFill>
              </a:rPr>
              <a:t> </a:t>
            </a:r>
            <a:r>
              <a:rPr lang="en-US" sz="2000" dirty="0">
                <a:solidFill>
                  <a:srgbClr val="0070C0"/>
                </a:solidFill>
              </a:rPr>
              <a:t>ways, often using their </a:t>
            </a:r>
            <a:r>
              <a:rPr lang="hr-HR" sz="2000" dirty="0" err="1" smtClean="0">
                <a:solidFill>
                  <a:srgbClr val="0070C0"/>
                </a:solidFill>
              </a:rPr>
              <a:t>own</a:t>
            </a:r>
            <a:r>
              <a:rPr lang="hr-HR" sz="2000" dirty="0" smtClean="0">
                <a:solidFill>
                  <a:srgbClr val="0070C0"/>
                </a:solidFill>
              </a:rPr>
              <a:t> </a:t>
            </a:r>
            <a:r>
              <a:rPr lang="en-US" sz="2000" dirty="0" smtClean="0">
                <a:solidFill>
                  <a:srgbClr val="0070C0"/>
                </a:solidFill>
              </a:rPr>
              <a:t>(or </a:t>
            </a:r>
            <a:r>
              <a:rPr lang="en-US" sz="2000" dirty="0">
                <a:solidFill>
                  <a:srgbClr val="0070C0"/>
                </a:solidFill>
              </a:rPr>
              <a:t>sometimes nationally prescribed) air quality index</a:t>
            </a:r>
            <a:r>
              <a:rPr lang="en-US" sz="2000" dirty="0" smtClean="0">
                <a:solidFill>
                  <a:srgbClr val="0070C0"/>
                </a:solidFill>
              </a:rPr>
              <a:t>.</a:t>
            </a:r>
            <a:r>
              <a:rPr lang="hr-HR" sz="2000" dirty="0" smtClean="0">
                <a:solidFill>
                  <a:srgbClr val="0070C0"/>
                </a:solidFill>
              </a:rPr>
              <a:t> </a:t>
            </a:r>
          </a:p>
          <a:p>
            <a:pPr marL="0" lvl="1">
              <a:spcBef>
                <a:spcPct val="20000"/>
              </a:spcBef>
            </a:pPr>
            <a:r>
              <a:rPr lang="en-US" sz="2000" dirty="0" smtClean="0">
                <a:solidFill>
                  <a:srgbClr val="0070C0"/>
                </a:solidFill>
              </a:rPr>
              <a:t>The </a:t>
            </a:r>
            <a:r>
              <a:rPr lang="en-US" sz="2000" dirty="0">
                <a:solidFill>
                  <a:srgbClr val="0070C0"/>
                </a:solidFill>
              </a:rPr>
              <a:t>problem was that all the </a:t>
            </a:r>
            <a:r>
              <a:rPr lang="en-US" sz="2000" dirty="0" err="1" smtClean="0">
                <a:solidFill>
                  <a:srgbClr val="0070C0"/>
                </a:solidFill>
              </a:rPr>
              <a:t>ind</a:t>
            </a:r>
            <a:r>
              <a:rPr lang="hr-HR" sz="2000" dirty="0" smtClean="0">
                <a:solidFill>
                  <a:srgbClr val="0070C0"/>
                </a:solidFill>
              </a:rPr>
              <a:t>ex</a:t>
            </a:r>
            <a:r>
              <a:rPr lang="en-US" sz="2000" dirty="0" err="1" smtClean="0">
                <a:solidFill>
                  <a:srgbClr val="0070C0"/>
                </a:solidFill>
              </a:rPr>
              <a:t>es</a:t>
            </a:r>
            <a:r>
              <a:rPr lang="en-US" sz="2000" dirty="0" smtClean="0">
                <a:solidFill>
                  <a:srgbClr val="0070C0"/>
                </a:solidFill>
              </a:rPr>
              <a:t> </a:t>
            </a:r>
            <a:r>
              <a:rPr lang="en-US" sz="2000" dirty="0">
                <a:solidFill>
                  <a:srgbClr val="0070C0"/>
                </a:solidFill>
              </a:rPr>
              <a:t>were different in logic and </a:t>
            </a:r>
            <a:r>
              <a:rPr lang="en-US" sz="2000" dirty="0" smtClean="0">
                <a:solidFill>
                  <a:srgbClr val="0070C0"/>
                </a:solidFill>
              </a:rPr>
              <a:t>presentation</a:t>
            </a:r>
            <a:r>
              <a:rPr lang="hr-HR" sz="2000" dirty="0" smtClean="0">
                <a:solidFill>
                  <a:srgbClr val="0070C0"/>
                </a:solidFill>
              </a:rPr>
              <a:t>.</a:t>
            </a:r>
            <a:endParaRPr lang="pl-PL" sz="2000" dirty="0" smtClean="0">
              <a:solidFill>
                <a:srgbClr val="0070C0"/>
              </a:solidFill>
            </a:endParaRPr>
          </a:p>
          <a:p>
            <a:pPr marL="0" lvl="1">
              <a:spcBef>
                <a:spcPct val="20000"/>
              </a:spcBef>
            </a:pPr>
            <a:endParaRPr lang="pl-PL" sz="2000" dirty="0" smtClean="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277823467"/>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457680"/>
            <a:ext cx="8930937" cy="4585871"/>
          </a:xfrm>
          <a:prstGeom prst="rect">
            <a:avLst/>
          </a:prstGeom>
        </p:spPr>
        <p:txBody>
          <a:bodyPr wrap="square">
            <a:spAutoFit/>
          </a:bodyPr>
          <a:lstStyle/>
          <a:p>
            <a:pPr marL="0" lvl="1">
              <a:spcBef>
                <a:spcPct val="20000"/>
              </a:spcBef>
            </a:pPr>
            <a:r>
              <a:rPr lang="pl-PL" sz="2400" b="1" dirty="0" smtClean="0">
                <a:solidFill>
                  <a:srgbClr val="0070C0"/>
                </a:solidFill>
              </a:rPr>
              <a:t>CAQI </a:t>
            </a:r>
            <a:r>
              <a:rPr lang="pl-PL" sz="2400" b="1" dirty="0">
                <a:solidFill>
                  <a:srgbClr val="0070C0"/>
                </a:solidFill>
              </a:rPr>
              <a:t>- Common Air Quality </a:t>
            </a:r>
            <a:r>
              <a:rPr lang="pl-PL" sz="2400" b="1" dirty="0" smtClean="0">
                <a:solidFill>
                  <a:srgbClr val="0070C0"/>
                </a:solidFill>
              </a:rPr>
              <a:t>Index</a:t>
            </a:r>
            <a:endParaRPr lang="pl-PL" sz="2400" b="1" dirty="0" smtClean="0">
              <a:solidFill>
                <a:srgbClr val="1F497D"/>
              </a:solidFill>
            </a:endParaRPr>
          </a:p>
          <a:p>
            <a:pPr marL="0" lvl="1">
              <a:spcBef>
                <a:spcPct val="20000"/>
              </a:spcBef>
            </a:pPr>
            <a:r>
              <a:rPr lang="en-US" sz="2000" dirty="0">
                <a:solidFill>
                  <a:srgbClr val="0070C0"/>
                </a:solidFill>
              </a:rPr>
              <a:t>Index (CAQI) has been developed to </a:t>
            </a:r>
            <a:r>
              <a:rPr lang="en-US" sz="2000" b="1" dirty="0">
                <a:solidFill>
                  <a:srgbClr val="0070C0"/>
                </a:solidFill>
              </a:rPr>
              <a:t>exist with </a:t>
            </a:r>
            <a:r>
              <a:rPr lang="hr-HR" sz="2000" b="1" dirty="0" err="1" smtClean="0">
                <a:solidFill>
                  <a:srgbClr val="0070C0"/>
                </a:solidFill>
              </a:rPr>
              <a:t>current</a:t>
            </a:r>
            <a:r>
              <a:rPr lang="en-US" sz="2000" b="1" dirty="0" smtClean="0">
                <a:solidFill>
                  <a:srgbClr val="0070C0"/>
                </a:solidFill>
              </a:rPr>
              <a:t> </a:t>
            </a:r>
            <a:r>
              <a:rPr lang="en-US" sz="2000" b="1" dirty="0">
                <a:solidFill>
                  <a:srgbClr val="0070C0"/>
                </a:solidFill>
              </a:rPr>
              <a:t>indexes </a:t>
            </a:r>
            <a:r>
              <a:rPr lang="en-US" sz="2000" dirty="0">
                <a:solidFill>
                  <a:srgbClr val="0070C0"/>
                </a:solidFill>
              </a:rPr>
              <a:t>and could be used to compare air quality in cities on the web site; </a:t>
            </a:r>
            <a:r>
              <a:rPr lang="hr-HR" sz="2000" dirty="0" err="1" smtClean="0">
                <a:solidFill>
                  <a:srgbClr val="0070C0"/>
                </a:solidFill>
              </a:rPr>
              <a:t>it</a:t>
            </a:r>
            <a:r>
              <a:rPr lang="hr-HR" sz="2000" dirty="0" smtClean="0">
                <a:solidFill>
                  <a:srgbClr val="0070C0"/>
                </a:solidFill>
              </a:rPr>
              <a:t> </a:t>
            </a:r>
            <a:r>
              <a:rPr lang="en-US" sz="2000" dirty="0" smtClean="0">
                <a:solidFill>
                  <a:srgbClr val="0070C0"/>
                </a:solidFill>
              </a:rPr>
              <a:t>was </a:t>
            </a:r>
            <a:r>
              <a:rPr lang="en-US" sz="2000" dirty="0">
                <a:solidFill>
                  <a:srgbClr val="0070C0"/>
                </a:solidFill>
              </a:rPr>
              <a:t>not intended to replace existing indices.</a:t>
            </a:r>
          </a:p>
          <a:p>
            <a:pPr marL="0" lvl="1">
              <a:spcBef>
                <a:spcPct val="20000"/>
              </a:spcBef>
            </a:pPr>
            <a:r>
              <a:rPr lang="en-US" sz="2000" dirty="0">
                <a:solidFill>
                  <a:srgbClr val="0070C0"/>
                </a:solidFill>
              </a:rPr>
              <a:t>It was part of an effort to raise </a:t>
            </a:r>
            <a:r>
              <a:rPr lang="en-US" sz="2000" b="1" dirty="0">
                <a:solidFill>
                  <a:srgbClr val="0070C0"/>
                </a:solidFill>
              </a:rPr>
              <a:t>awareness of </a:t>
            </a:r>
            <a:r>
              <a:rPr lang="hr-HR" sz="2000" b="1" dirty="0" err="1" smtClean="0">
                <a:solidFill>
                  <a:srgbClr val="0070C0"/>
                </a:solidFill>
              </a:rPr>
              <a:t>air</a:t>
            </a:r>
            <a:r>
              <a:rPr lang="en-US" sz="2000" b="1" dirty="0" smtClean="0">
                <a:solidFill>
                  <a:srgbClr val="0070C0"/>
                </a:solidFill>
              </a:rPr>
              <a:t> </a:t>
            </a:r>
            <a:r>
              <a:rPr lang="en-US" sz="2000" b="1" dirty="0">
                <a:solidFill>
                  <a:srgbClr val="0070C0"/>
                </a:solidFill>
              </a:rPr>
              <a:t>quality </a:t>
            </a:r>
            <a:r>
              <a:rPr lang="en-US" sz="2000" b="1" dirty="0" smtClean="0">
                <a:solidFill>
                  <a:srgbClr val="0070C0"/>
                </a:solidFill>
              </a:rPr>
              <a:t>in </a:t>
            </a:r>
            <a:r>
              <a:rPr lang="en-US" sz="2000" b="1" dirty="0">
                <a:solidFill>
                  <a:srgbClr val="0070C0"/>
                </a:solidFill>
              </a:rPr>
              <a:t>cities</a:t>
            </a:r>
            <a:r>
              <a:rPr lang="en-US" sz="2000" dirty="0" smtClean="0">
                <a:solidFill>
                  <a:srgbClr val="0070C0"/>
                </a:solidFill>
              </a:rPr>
              <a:t>.</a:t>
            </a:r>
            <a:endParaRPr lang="hr-HR"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en-US" sz="2000" dirty="0">
                <a:solidFill>
                  <a:srgbClr val="0070C0"/>
                </a:solidFill>
              </a:rPr>
              <a:t>Since the launch of CAQI, the Air Quality Directive (CAFE Directive 2008 / 50EU) has been revised, with </a:t>
            </a:r>
            <a:r>
              <a:rPr lang="en-US" sz="2000" b="1" dirty="0">
                <a:solidFill>
                  <a:srgbClr val="0070C0"/>
                </a:solidFill>
              </a:rPr>
              <a:t>the </a:t>
            </a:r>
            <a:r>
              <a:rPr lang="pl-PL" sz="2000" b="1" dirty="0">
                <a:solidFill>
                  <a:srgbClr val="0070C0"/>
                </a:solidFill>
              </a:rPr>
              <a:t>PM</a:t>
            </a:r>
            <a:r>
              <a:rPr lang="pl-PL" sz="2000" b="1" baseline="-25000" dirty="0">
                <a:solidFill>
                  <a:srgbClr val="0070C0"/>
                </a:solidFill>
              </a:rPr>
              <a:t>2.5</a:t>
            </a:r>
            <a:r>
              <a:rPr lang="en-US" sz="2000" b="1" dirty="0" smtClean="0">
                <a:solidFill>
                  <a:srgbClr val="0070C0"/>
                </a:solidFill>
              </a:rPr>
              <a:t> </a:t>
            </a:r>
            <a:r>
              <a:rPr lang="en-US" sz="2000" b="1" dirty="0">
                <a:solidFill>
                  <a:srgbClr val="0070C0"/>
                </a:solidFill>
              </a:rPr>
              <a:t>limit value added</a:t>
            </a:r>
            <a:r>
              <a:rPr lang="en-US" sz="2000" dirty="0">
                <a:solidFill>
                  <a:srgbClr val="0070C0"/>
                </a:solidFill>
              </a:rPr>
              <a:t>.</a:t>
            </a:r>
          </a:p>
          <a:p>
            <a:pPr marL="0" lvl="1">
              <a:spcBef>
                <a:spcPct val="20000"/>
              </a:spcBef>
            </a:pPr>
            <a:r>
              <a:rPr lang="en-US" sz="2000" dirty="0">
                <a:solidFill>
                  <a:srgbClr val="0070C0"/>
                </a:solidFill>
              </a:rPr>
              <a:t>Since </a:t>
            </a:r>
            <a:r>
              <a:rPr lang="pl-PL" sz="2000" b="1" dirty="0">
                <a:solidFill>
                  <a:srgbClr val="0070C0"/>
                </a:solidFill>
              </a:rPr>
              <a:t>PM</a:t>
            </a:r>
            <a:r>
              <a:rPr lang="pl-PL" sz="2000" b="1" baseline="-25000" dirty="0">
                <a:solidFill>
                  <a:srgbClr val="0070C0"/>
                </a:solidFill>
              </a:rPr>
              <a:t>2.5</a:t>
            </a:r>
            <a:r>
              <a:rPr lang="en-US" sz="2000" dirty="0" smtClean="0">
                <a:solidFill>
                  <a:srgbClr val="0070C0"/>
                </a:solidFill>
              </a:rPr>
              <a:t> </a:t>
            </a:r>
            <a:r>
              <a:rPr lang="en-US" sz="2000" dirty="0">
                <a:solidFill>
                  <a:srgbClr val="0070C0"/>
                </a:solidFill>
              </a:rPr>
              <a:t>is </a:t>
            </a:r>
            <a:r>
              <a:rPr lang="en-US" sz="2000" b="1" dirty="0" smtClean="0">
                <a:solidFill>
                  <a:srgbClr val="0070C0"/>
                </a:solidFill>
              </a:rPr>
              <a:t>probably </a:t>
            </a:r>
            <a:r>
              <a:rPr lang="en-US" sz="2000" b="1" dirty="0">
                <a:solidFill>
                  <a:srgbClr val="0070C0"/>
                </a:solidFill>
              </a:rPr>
              <a:t>the most important parameter for air quality in urban areas in Europe today</a:t>
            </a:r>
            <a:r>
              <a:rPr lang="en-US" sz="2000" dirty="0">
                <a:solidFill>
                  <a:srgbClr val="0070C0"/>
                </a:solidFill>
              </a:rPr>
              <a:t>, it is included </a:t>
            </a:r>
            <a:r>
              <a:rPr lang="hr-HR" sz="2000" dirty="0" err="1" smtClean="0">
                <a:solidFill>
                  <a:srgbClr val="0070C0"/>
                </a:solidFill>
              </a:rPr>
              <a:t>subsequently</a:t>
            </a:r>
            <a:r>
              <a:rPr lang="hr-HR" sz="2000" dirty="0" smtClean="0">
                <a:solidFill>
                  <a:srgbClr val="0070C0"/>
                </a:solidFill>
              </a:rPr>
              <a:t> </a:t>
            </a:r>
            <a:r>
              <a:rPr lang="en-US" sz="2000" dirty="0" smtClean="0">
                <a:solidFill>
                  <a:srgbClr val="0070C0"/>
                </a:solidFill>
              </a:rPr>
              <a:t>in </a:t>
            </a:r>
            <a:r>
              <a:rPr lang="en-US" sz="2000" dirty="0">
                <a:solidFill>
                  <a:srgbClr val="0070C0"/>
                </a:solidFill>
              </a:rPr>
              <a:t>the CAQI </a:t>
            </a:r>
            <a:r>
              <a:rPr lang="en-US" sz="2000" dirty="0" smtClean="0">
                <a:solidFill>
                  <a:srgbClr val="0070C0"/>
                </a:solidFill>
              </a:rPr>
              <a:t>calculation</a:t>
            </a:r>
            <a:r>
              <a:rPr lang="pl-PL" sz="2000" dirty="0" smtClean="0">
                <a:solidFill>
                  <a:srgbClr val="0070C0"/>
                </a:solidFill>
              </a:rPr>
              <a:t>. </a:t>
            </a:r>
          </a:p>
          <a:p>
            <a:pPr marL="0" lvl="1">
              <a:spcBef>
                <a:spcPct val="20000"/>
              </a:spcBef>
            </a:pPr>
            <a:endParaRPr lang="en-US" sz="2000" dirty="0">
              <a:solidFill>
                <a:srgbClr val="0070C0"/>
              </a:solidFill>
            </a:endParaRPr>
          </a:p>
          <a:p>
            <a:pPr marL="0" lvl="1">
              <a:spcBef>
                <a:spcPct val="20000"/>
              </a:spcBef>
            </a:pPr>
            <a:r>
              <a:rPr lang="hr-HR" sz="2000" dirty="0" smtClean="0">
                <a:solidFill>
                  <a:srgbClr val="0070C0"/>
                </a:solidFill>
              </a:rPr>
              <a:t>Display </a:t>
            </a:r>
            <a:r>
              <a:rPr lang="hr-HR" sz="2000" dirty="0" err="1" smtClean="0">
                <a:solidFill>
                  <a:srgbClr val="0070C0"/>
                </a:solidFill>
              </a:rPr>
              <a:t>of</a:t>
            </a:r>
            <a:r>
              <a:rPr lang="en-US" sz="2000" dirty="0" smtClean="0">
                <a:solidFill>
                  <a:srgbClr val="0070C0"/>
                </a:solidFill>
              </a:rPr>
              <a:t> </a:t>
            </a:r>
            <a:r>
              <a:rPr lang="en-US" sz="2000" dirty="0">
                <a:solidFill>
                  <a:srgbClr val="0070C0"/>
                </a:solidFill>
              </a:rPr>
              <a:t>air quality parameters by CAQI is also available on the "Air Quality in Croatia" portal </a:t>
            </a:r>
            <a:r>
              <a:rPr lang="pl-PL" sz="2000" dirty="0">
                <a:solidFill>
                  <a:srgbClr val="0070C0"/>
                </a:solidFill>
                <a:hlinkClick r:id="rId4"/>
              </a:rPr>
              <a:t>http://iszz.azo.hr/iskzl/index.html</a:t>
            </a:r>
            <a:r>
              <a:rPr lang="pl-PL" sz="2000" dirty="0">
                <a:solidFill>
                  <a:srgbClr val="0070C0"/>
                </a:solidFill>
              </a:rPr>
              <a:t> </a:t>
            </a:r>
            <a:r>
              <a:rPr lang="en-US" sz="2000" dirty="0" smtClean="0">
                <a:solidFill>
                  <a:srgbClr val="0070C0"/>
                </a:solidFill>
              </a:rPr>
              <a:t>since </a:t>
            </a:r>
            <a:r>
              <a:rPr lang="en-US" sz="2000" dirty="0">
                <a:solidFill>
                  <a:srgbClr val="0070C0"/>
                </a:solidFill>
              </a:rPr>
              <a:t>2014</a:t>
            </a:r>
            <a:r>
              <a:rPr lang="en-US" sz="2000" dirty="0" smtClean="0">
                <a:solidFill>
                  <a:srgbClr val="0070C0"/>
                </a:solidFill>
              </a:rPr>
              <a:t>.</a:t>
            </a:r>
            <a:endParaRPr lang="pl-PL" sz="2000" dirty="0" smtClean="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613622289"/>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REASONS FOR WEB REPORTING </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33165" y="1276905"/>
            <a:ext cx="8709225" cy="5078313"/>
          </a:xfrm>
          <a:prstGeom prst="rect">
            <a:avLst/>
          </a:prstGeom>
        </p:spPr>
        <p:txBody>
          <a:bodyPr wrap="square">
            <a:spAutoFit/>
          </a:bodyPr>
          <a:lstStyle/>
          <a:p>
            <a:pPr marL="0" lvl="1">
              <a:spcBef>
                <a:spcPct val="20000"/>
              </a:spcBef>
            </a:pPr>
            <a:r>
              <a:rPr lang="hr-BA" sz="2400" b="1" dirty="0" smtClean="0">
                <a:solidFill>
                  <a:srgbClr val="1F497D"/>
                </a:solidFill>
              </a:rPr>
              <a:t>CAFE </a:t>
            </a:r>
            <a:r>
              <a:rPr lang="hr-BA" sz="2400" b="1" dirty="0" err="1" smtClean="0">
                <a:solidFill>
                  <a:srgbClr val="1F497D"/>
                </a:solidFill>
              </a:rPr>
              <a:t>Directive</a:t>
            </a:r>
            <a:r>
              <a:rPr lang="hr-BA" sz="2400" b="1" dirty="0" smtClean="0">
                <a:solidFill>
                  <a:srgbClr val="1F497D"/>
                </a:solidFill>
              </a:rPr>
              <a:t> 2008/50/EC, </a:t>
            </a:r>
            <a:r>
              <a:rPr lang="hr-BA" sz="2400" b="1" dirty="0" err="1" smtClean="0">
                <a:solidFill>
                  <a:srgbClr val="1F497D"/>
                </a:solidFill>
              </a:rPr>
              <a:t>chapter</a:t>
            </a:r>
            <a:r>
              <a:rPr lang="hr-BA" sz="2400" b="1" dirty="0" smtClean="0">
                <a:solidFill>
                  <a:srgbClr val="1F497D"/>
                </a:solidFill>
              </a:rPr>
              <a:t> INFORMING AND REPORTING, </a:t>
            </a:r>
            <a:r>
              <a:rPr lang="hr-BA" sz="2400" b="1" dirty="0" err="1" smtClean="0">
                <a:solidFill>
                  <a:srgbClr val="1F497D"/>
                </a:solidFill>
              </a:rPr>
              <a:t>Articles</a:t>
            </a:r>
            <a:r>
              <a:rPr lang="hr-BA" sz="2400" b="1" dirty="0" smtClean="0">
                <a:solidFill>
                  <a:srgbClr val="1F497D"/>
                </a:solidFill>
              </a:rPr>
              <a:t> 26. – 28.</a:t>
            </a:r>
          </a:p>
          <a:p>
            <a:pPr marL="0" lvl="1">
              <a:spcBef>
                <a:spcPct val="20000"/>
              </a:spcBef>
            </a:pPr>
            <a:r>
              <a:rPr lang="pl-PL" sz="2000" b="1" dirty="0" smtClean="0">
                <a:solidFill>
                  <a:srgbClr val="0070C0"/>
                </a:solidFill>
              </a:rPr>
              <a:t>Public informing</a:t>
            </a:r>
            <a:r>
              <a:rPr lang="pl-PL" sz="2000" dirty="0" smtClean="0">
                <a:solidFill>
                  <a:srgbClr val="0070C0"/>
                </a:solidFill>
              </a:rPr>
              <a:t>- Article </a:t>
            </a:r>
            <a:r>
              <a:rPr lang="pl-PL" sz="2000" dirty="0">
                <a:solidFill>
                  <a:srgbClr val="0070C0"/>
                </a:solidFill>
              </a:rPr>
              <a:t>26</a:t>
            </a:r>
            <a:r>
              <a:rPr lang="pl-PL" sz="2000" dirty="0" smtClean="0">
                <a:solidFill>
                  <a:srgbClr val="0070C0"/>
                </a:solidFill>
              </a:rPr>
              <a:t>.</a:t>
            </a:r>
            <a:endParaRPr lang="pl-PL" sz="2000" dirty="0">
              <a:solidFill>
                <a:srgbClr val="0070C0"/>
              </a:solidFill>
            </a:endParaRPr>
          </a:p>
          <a:p>
            <a:pPr marL="0" lvl="1">
              <a:spcBef>
                <a:spcPct val="20000"/>
              </a:spcBef>
            </a:pPr>
            <a:r>
              <a:rPr lang="en-US" sz="2000" b="1" dirty="0">
                <a:solidFill>
                  <a:srgbClr val="0070C0"/>
                </a:solidFill>
              </a:rPr>
              <a:t>Member States </a:t>
            </a:r>
            <a:r>
              <a:rPr lang="en-US" sz="2000" dirty="0">
                <a:solidFill>
                  <a:srgbClr val="0070C0"/>
                </a:solidFill>
              </a:rPr>
              <a:t>shall ensure that </a:t>
            </a:r>
            <a:r>
              <a:rPr lang="en-US" sz="2000" b="1" dirty="0">
                <a:solidFill>
                  <a:srgbClr val="0070C0"/>
                </a:solidFill>
              </a:rPr>
              <a:t>the public</a:t>
            </a:r>
            <a:r>
              <a:rPr lang="en-US" sz="2000" dirty="0">
                <a:solidFill>
                  <a:srgbClr val="0070C0"/>
                </a:solidFill>
              </a:rPr>
              <a:t>, as well as relevant organizations such as environmental protection organizations, consumer protection organizations, organizations representing the interests of vulnerable groups of the population, </a:t>
            </a:r>
            <a:r>
              <a:rPr lang="hr-HR" sz="2000" dirty="0" err="1" smtClean="0">
                <a:solidFill>
                  <a:srgbClr val="0070C0"/>
                </a:solidFill>
              </a:rPr>
              <a:t>other</a:t>
            </a:r>
            <a:r>
              <a:rPr lang="en-US" sz="2000" dirty="0" smtClean="0">
                <a:solidFill>
                  <a:srgbClr val="0070C0"/>
                </a:solidFill>
              </a:rPr>
              <a:t> </a:t>
            </a:r>
            <a:r>
              <a:rPr lang="en-US" sz="2000" dirty="0">
                <a:solidFill>
                  <a:srgbClr val="0070C0"/>
                </a:solidFill>
              </a:rPr>
              <a:t>relevant </a:t>
            </a:r>
            <a:r>
              <a:rPr lang="hr-HR" sz="2000" dirty="0" err="1" smtClean="0">
                <a:solidFill>
                  <a:srgbClr val="0070C0"/>
                </a:solidFill>
              </a:rPr>
              <a:t>health</a:t>
            </a:r>
            <a:r>
              <a:rPr lang="hr-HR" sz="2000" dirty="0" smtClean="0">
                <a:solidFill>
                  <a:srgbClr val="0070C0"/>
                </a:solidFill>
              </a:rPr>
              <a:t> </a:t>
            </a:r>
            <a:r>
              <a:rPr lang="hr-HR" sz="2000" dirty="0" err="1" smtClean="0">
                <a:solidFill>
                  <a:srgbClr val="0070C0"/>
                </a:solidFill>
              </a:rPr>
              <a:t>protection</a:t>
            </a:r>
            <a:r>
              <a:rPr lang="hr-HR" sz="2000" dirty="0" smtClean="0">
                <a:solidFill>
                  <a:srgbClr val="0070C0"/>
                </a:solidFill>
              </a:rPr>
              <a:t> </a:t>
            </a:r>
            <a:r>
              <a:rPr lang="hr-HR" sz="2000" dirty="0" err="1" smtClean="0">
                <a:solidFill>
                  <a:srgbClr val="0070C0"/>
                </a:solidFill>
              </a:rPr>
              <a:t>authorities</a:t>
            </a:r>
            <a:r>
              <a:rPr lang="en-US" sz="2000" dirty="0" smtClean="0">
                <a:solidFill>
                  <a:srgbClr val="0070C0"/>
                </a:solidFill>
              </a:rPr>
              <a:t> </a:t>
            </a:r>
            <a:r>
              <a:rPr lang="en-US" sz="2000" dirty="0">
                <a:solidFill>
                  <a:srgbClr val="0070C0"/>
                </a:solidFill>
              </a:rPr>
              <a:t>and industrial associations </a:t>
            </a:r>
            <a:r>
              <a:rPr lang="en-US" sz="2000" dirty="0" smtClean="0">
                <a:solidFill>
                  <a:srgbClr val="0070C0"/>
                </a:solidFill>
              </a:rPr>
              <a:t>are </a:t>
            </a:r>
            <a:r>
              <a:rPr lang="en-US" sz="2000" dirty="0">
                <a:solidFill>
                  <a:srgbClr val="0070C0"/>
                </a:solidFill>
              </a:rPr>
              <a:t>informed </a:t>
            </a:r>
            <a:r>
              <a:rPr lang="en-US" sz="2000" b="1" dirty="0">
                <a:solidFill>
                  <a:srgbClr val="0070C0"/>
                </a:solidFill>
              </a:rPr>
              <a:t>in an appropriate and timely </a:t>
            </a:r>
            <a:r>
              <a:rPr lang="en-US" sz="2000" b="1" dirty="0" smtClean="0">
                <a:solidFill>
                  <a:srgbClr val="0070C0"/>
                </a:solidFill>
              </a:rPr>
              <a:t>manner</a:t>
            </a:r>
            <a:r>
              <a:rPr lang="hr-HR" sz="2000" b="1" dirty="0" smtClean="0">
                <a:solidFill>
                  <a:srgbClr val="0070C0"/>
                </a:solidFill>
              </a:rPr>
              <a:t> on</a:t>
            </a:r>
            <a:r>
              <a:rPr lang="en-US" sz="2000" b="1" dirty="0" smtClean="0">
                <a:solidFill>
                  <a:srgbClr val="0070C0"/>
                </a:solidFill>
              </a:rPr>
              <a:t> </a:t>
            </a:r>
            <a:r>
              <a:rPr lang="en-US" sz="2000" b="1" dirty="0">
                <a:solidFill>
                  <a:srgbClr val="0070C0"/>
                </a:solidFill>
              </a:rPr>
              <a:t>air quality and air quality improvement plans and </a:t>
            </a:r>
            <a:r>
              <a:rPr lang="en-US" sz="2000" b="1" dirty="0" smtClean="0">
                <a:solidFill>
                  <a:srgbClr val="0070C0"/>
                </a:solidFill>
              </a:rPr>
              <a:t>programs</a:t>
            </a:r>
            <a:r>
              <a:rPr lang="pl-PL" sz="2000" dirty="0" smtClean="0">
                <a:solidFill>
                  <a:srgbClr val="0070C0"/>
                </a:solidFill>
              </a:rPr>
              <a:t>.</a:t>
            </a:r>
          </a:p>
          <a:p>
            <a:pPr marL="0" lvl="1">
              <a:spcBef>
                <a:spcPct val="20000"/>
              </a:spcBef>
            </a:pPr>
            <a:r>
              <a:rPr lang="en-US" sz="2000" b="1" dirty="0">
                <a:solidFill>
                  <a:srgbClr val="0070C0"/>
                </a:solidFill>
              </a:rPr>
              <a:t>Information</a:t>
            </a:r>
            <a:r>
              <a:rPr lang="en-US" sz="2000" dirty="0">
                <a:solidFill>
                  <a:srgbClr val="0070C0"/>
                </a:solidFill>
              </a:rPr>
              <a:t> must be made </a:t>
            </a:r>
            <a:r>
              <a:rPr lang="en-US" sz="2000" b="1" dirty="0">
                <a:solidFill>
                  <a:srgbClr val="0070C0"/>
                </a:solidFill>
              </a:rPr>
              <a:t>available free of charge through all easily available media, including the Internet </a:t>
            </a:r>
            <a:r>
              <a:rPr lang="en-US" sz="2000" dirty="0">
                <a:solidFill>
                  <a:srgbClr val="0070C0"/>
                </a:solidFill>
              </a:rPr>
              <a:t>or any other telecommunication </a:t>
            </a:r>
            <a:r>
              <a:rPr lang="en-US" sz="2000" dirty="0" smtClean="0">
                <a:solidFill>
                  <a:srgbClr val="0070C0"/>
                </a:solidFill>
              </a:rPr>
              <a:t>medium</a:t>
            </a:r>
            <a:r>
              <a:rPr lang="pl-PL" sz="2000" dirty="0" smtClean="0">
                <a:solidFill>
                  <a:srgbClr val="0070C0"/>
                </a:solidFill>
              </a:rPr>
              <a:t>. </a:t>
            </a:r>
          </a:p>
          <a:p>
            <a:pPr marL="0" lvl="1">
              <a:spcBef>
                <a:spcPct val="20000"/>
              </a:spcBef>
            </a:pPr>
            <a:r>
              <a:rPr lang="en-US" sz="2000" dirty="0">
                <a:solidFill>
                  <a:srgbClr val="0070C0"/>
                </a:solidFill>
              </a:rPr>
              <a:t>Member States must </a:t>
            </a:r>
            <a:r>
              <a:rPr lang="en-US" sz="2000" b="1" dirty="0">
                <a:solidFill>
                  <a:srgbClr val="0070C0"/>
                </a:solidFill>
              </a:rPr>
              <a:t>allow public access to annual reports </a:t>
            </a:r>
            <a:r>
              <a:rPr lang="en-US" sz="2000" dirty="0">
                <a:solidFill>
                  <a:srgbClr val="0070C0"/>
                </a:solidFill>
              </a:rPr>
              <a:t>for all pollutants covered by the Directive. These reports represent </a:t>
            </a:r>
            <a:r>
              <a:rPr lang="en-US" sz="2000" b="1" dirty="0">
                <a:solidFill>
                  <a:srgbClr val="0070C0"/>
                </a:solidFill>
              </a:rPr>
              <a:t>a summary of levels </a:t>
            </a:r>
            <a:r>
              <a:rPr lang="en-US" sz="2000" dirty="0">
                <a:solidFill>
                  <a:srgbClr val="0070C0"/>
                </a:solidFill>
              </a:rPr>
              <a:t>that exceed limit values, target values, long-term goals, </a:t>
            </a:r>
            <a:r>
              <a:rPr lang="hr-HR" sz="2000" dirty="0" err="1" smtClean="0">
                <a:solidFill>
                  <a:srgbClr val="0070C0"/>
                </a:solidFill>
              </a:rPr>
              <a:t>informing</a:t>
            </a:r>
            <a:r>
              <a:rPr lang="en-US" sz="2000" dirty="0" smtClean="0">
                <a:solidFill>
                  <a:srgbClr val="0070C0"/>
                </a:solidFill>
              </a:rPr>
              <a:t> </a:t>
            </a:r>
            <a:r>
              <a:rPr lang="en-US" sz="2000" dirty="0">
                <a:solidFill>
                  <a:srgbClr val="0070C0"/>
                </a:solidFill>
              </a:rPr>
              <a:t>thresholds, and alert thresholds for relevant </a:t>
            </a:r>
            <a:r>
              <a:rPr lang="hr-HR" sz="2000" dirty="0" err="1" smtClean="0">
                <a:solidFill>
                  <a:srgbClr val="0070C0"/>
                </a:solidFill>
              </a:rPr>
              <a:t>averaging</a:t>
            </a:r>
            <a:r>
              <a:rPr lang="hr-HR" sz="2000" dirty="0" smtClean="0">
                <a:solidFill>
                  <a:srgbClr val="0070C0"/>
                </a:solidFill>
              </a:rPr>
              <a:t> </a:t>
            </a:r>
            <a:r>
              <a:rPr lang="hr-HR" sz="2000" dirty="0" err="1" smtClean="0">
                <a:solidFill>
                  <a:srgbClr val="0070C0"/>
                </a:solidFill>
              </a:rPr>
              <a:t>periods</a:t>
            </a:r>
            <a:r>
              <a:rPr lang="en-US" sz="2000" dirty="0" smtClean="0">
                <a:solidFill>
                  <a:srgbClr val="0070C0"/>
                </a:solidFill>
              </a:rPr>
              <a:t>.</a:t>
            </a:r>
            <a:endParaRPr lang="pl-PL" sz="2000" dirty="0" smtClean="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522820879"/>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829762"/>
            <a:ext cx="8930937" cy="3354765"/>
          </a:xfrm>
          <a:prstGeom prst="rect">
            <a:avLst/>
          </a:prstGeom>
        </p:spPr>
        <p:txBody>
          <a:bodyPr wrap="square">
            <a:spAutoFit/>
          </a:bodyPr>
          <a:lstStyle/>
          <a:p>
            <a:pPr marL="0" lvl="1">
              <a:spcBef>
                <a:spcPct val="20000"/>
              </a:spcBef>
            </a:pPr>
            <a:r>
              <a:rPr lang="en-US" sz="2000" dirty="0">
                <a:solidFill>
                  <a:srgbClr val="0070C0"/>
                </a:solidFill>
              </a:rPr>
              <a:t>Air quality index on the portal The air quality in Croatia consists of </a:t>
            </a:r>
            <a:r>
              <a:rPr lang="en-US" sz="2000" b="1" dirty="0">
                <a:solidFill>
                  <a:srgbClr val="0070C0"/>
                </a:solidFill>
              </a:rPr>
              <a:t>five levels </a:t>
            </a:r>
            <a:r>
              <a:rPr lang="en-US" sz="2000" dirty="0">
                <a:solidFill>
                  <a:srgbClr val="0070C0"/>
                </a:solidFill>
              </a:rPr>
              <a:t>(different coloring) ranging from </a:t>
            </a:r>
            <a:r>
              <a:rPr lang="pl-PL" sz="2000" dirty="0">
                <a:solidFill>
                  <a:srgbClr val="00B050"/>
                </a:solidFill>
              </a:rPr>
              <a:t>0</a:t>
            </a:r>
            <a:r>
              <a:rPr lang="pl-PL" sz="2000" dirty="0">
                <a:solidFill>
                  <a:srgbClr val="0070C0"/>
                </a:solidFill>
              </a:rPr>
              <a:t> (</a:t>
            </a:r>
            <a:r>
              <a:rPr lang="pl-PL" sz="2000" dirty="0" smtClean="0">
                <a:solidFill>
                  <a:srgbClr val="00B050"/>
                </a:solidFill>
              </a:rPr>
              <a:t>very low</a:t>
            </a:r>
            <a:r>
              <a:rPr lang="hr-HR" sz="2000" dirty="0" smtClean="0">
                <a:solidFill>
                  <a:srgbClr val="0070C0"/>
                </a:solidFill>
              </a:rPr>
              <a:t>) t</a:t>
            </a:r>
            <a:r>
              <a:rPr lang="en-US" sz="2000" dirty="0" smtClean="0">
                <a:solidFill>
                  <a:srgbClr val="0070C0"/>
                </a:solidFill>
              </a:rPr>
              <a:t>o</a:t>
            </a:r>
            <a:r>
              <a:rPr lang="hr-HR" sz="2000" dirty="0" smtClean="0">
                <a:solidFill>
                  <a:srgbClr val="0070C0"/>
                </a:solidFill>
              </a:rPr>
              <a:t> </a:t>
            </a:r>
            <a:r>
              <a:rPr lang="pl-PL" sz="2000" dirty="0">
                <a:solidFill>
                  <a:srgbClr val="FF0000"/>
                </a:solidFill>
              </a:rPr>
              <a:t>&gt;100 </a:t>
            </a:r>
            <a:r>
              <a:rPr lang="pl-PL" sz="2000" dirty="0" smtClean="0">
                <a:solidFill>
                  <a:srgbClr val="0070C0"/>
                </a:solidFill>
              </a:rPr>
              <a:t>(</a:t>
            </a:r>
            <a:r>
              <a:rPr lang="pl-PL" sz="2000" dirty="0" smtClean="0">
                <a:solidFill>
                  <a:srgbClr val="FF0000"/>
                </a:solidFill>
              </a:rPr>
              <a:t>very high</a:t>
            </a:r>
            <a:r>
              <a:rPr lang="pl-PL" sz="2000" dirty="0" smtClean="0">
                <a:solidFill>
                  <a:srgbClr val="0070C0"/>
                </a:solidFill>
              </a:rPr>
              <a:t>) </a:t>
            </a:r>
            <a:r>
              <a:rPr lang="en-US" sz="2000" dirty="0" smtClean="0">
                <a:solidFill>
                  <a:srgbClr val="0070C0"/>
                </a:solidFill>
              </a:rPr>
              <a:t>and </a:t>
            </a:r>
            <a:r>
              <a:rPr lang="hr-HR" sz="2000" dirty="0" err="1" smtClean="0">
                <a:solidFill>
                  <a:srgbClr val="0070C0"/>
                </a:solidFill>
              </a:rPr>
              <a:t>it</a:t>
            </a:r>
            <a:r>
              <a:rPr lang="hr-HR" sz="2000" dirty="0" smtClean="0">
                <a:solidFill>
                  <a:srgbClr val="0070C0"/>
                </a:solidFill>
              </a:rPr>
              <a:t> </a:t>
            </a:r>
            <a:r>
              <a:rPr lang="hr-HR" sz="2000" dirty="0" err="1" smtClean="0">
                <a:solidFill>
                  <a:srgbClr val="0070C0"/>
                </a:solidFill>
              </a:rPr>
              <a:t>is</a:t>
            </a:r>
            <a:r>
              <a:rPr lang="hr-HR" sz="2000" dirty="0" smtClean="0">
                <a:solidFill>
                  <a:srgbClr val="0070C0"/>
                </a:solidFill>
              </a:rPr>
              <a:t> </a:t>
            </a:r>
            <a:r>
              <a:rPr lang="en-US" sz="2000" dirty="0" smtClean="0">
                <a:solidFill>
                  <a:srgbClr val="0070C0"/>
                </a:solidFill>
              </a:rPr>
              <a:t>a </a:t>
            </a:r>
            <a:r>
              <a:rPr lang="en-US" sz="2000" b="1" dirty="0">
                <a:solidFill>
                  <a:srgbClr val="0070C0"/>
                </a:solidFill>
              </a:rPr>
              <a:t>relative measure of air pollution. </a:t>
            </a:r>
            <a:r>
              <a:rPr lang="en-US" sz="2000" dirty="0">
                <a:solidFill>
                  <a:srgbClr val="0070C0"/>
                </a:solidFill>
              </a:rPr>
              <a:t>Lower index values (levels) </a:t>
            </a:r>
            <a:r>
              <a:rPr lang="en-US" sz="2000" dirty="0" smtClean="0">
                <a:solidFill>
                  <a:srgbClr val="0070C0"/>
                </a:solidFill>
              </a:rPr>
              <a:t>indicate </a:t>
            </a:r>
            <a:r>
              <a:rPr lang="en-US" sz="2000" dirty="0">
                <a:solidFill>
                  <a:srgbClr val="0070C0"/>
                </a:solidFill>
              </a:rPr>
              <a:t>cleaner air.</a:t>
            </a:r>
            <a:endParaRPr lang="pl-PL" sz="2000" dirty="0" smtClean="0">
              <a:solidFill>
                <a:srgbClr val="0070C0"/>
              </a:solidFill>
            </a:endParaRPr>
          </a:p>
          <a:p>
            <a:pPr marL="0" lvl="1">
              <a:spcBef>
                <a:spcPct val="20000"/>
              </a:spcBef>
            </a:pPr>
            <a:r>
              <a:rPr lang="en-US" sz="2000" dirty="0">
                <a:solidFill>
                  <a:srgbClr val="0070C0"/>
                </a:solidFill>
              </a:rPr>
              <a:t>The </a:t>
            </a:r>
            <a:r>
              <a:rPr lang="en-US" sz="2000" dirty="0" err="1" smtClean="0">
                <a:solidFill>
                  <a:srgbClr val="0070C0"/>
                </a:solidFill>
              </a:rPr>
              <a:t>inde</a:t>
            </a:r>
            <a:r>
              <a:rPr lang="hr-HR" sz="2000" dirty="0" smtClean="0">
                <a:solidFill>
                  <a:srgbClr val="0070C0"/>
                </a:solidFill>
              </a:rPr>
              <a:t>x </a:t>
            </a:r>
            <a:r>
              <a:rPr lang="hr-HR" sz="2000" dirty="0" err="1" smtClean="0">
                <a:solidFill>
                  <a:srgbClr val="0070C0"/>
                </a:solidFill>
              </a:rPr>
              <a:t>value</a:t>
            </a:r>
            <a:r>
              <a:rPr lang="en-US" sz="2000" dirty="0" smtClean="0">
                <a:solidFill>
                  <a:srgbClr val="0070C0"/>
                </a:solidFill>
              </a:rPr>
              <a:t> </a:t>
            </a:r>
            <a:r>
              <a:rPr lang="en-US" sz="2000" dirty="0">
                <a:solidFill>
                  <a:srgbClr val="0070C0"/>
                </a:solidFill>
              </a:rPr>
              <a:t>depends on the concentrations of </a:t>
            </a:r>
            <a:r>
              <a:rPr lang="en-US" sz="2000" b="1" u="sng" dirty="0">
                <a:solidFill>
                  <a:srgbClr val="0070C0"/>
                </a:solidFill>
              </a:rPr>
              <a:t>six pollutants</a:t>
            </a:r>
            <a:r>
              <a:rPr lang="en-US" sz="2000" dirty="0">
                <a:solidFill>
                  <a:srgbClr val="0070C0"/>
                </a:solidFill>
              </a:rPr>
              <a:t>: nitrogen dioxide </a:t>
            </a:r>
            <a:r>
              <a:rPr lang="en-US" sz="2000" dirty="0" smtClean="0">
                <a:solidFill>
                  <a:srgbClr val="0070C0"/>
                </a:solidFill>
              </a:rPr>
              <a:t>(</a:t>
            </a:r>
            <a:r>
              <a:rPr lang="pl-PL" sz="2000" b="1" dirty="0">
                <a:solidFill>
                  <a:srgbClr val="0070C0"/>
                </a:solidFill>
              </a:rPr>
              <a:t>NO</a:t>
            </a:r>
            <a:r>
              <a:rPr lang="pl-PL" sz="2000" b="1" baseline="-25000" dirty="0">
                <a:solidFill>
                  <a:srgbClr val="0070C0"/>
                </a:solidFill>
              </a:rPr>
              <a:t>2</a:t>
            </a:r>
            <a:r>
              <a:rPr lang="en-US" sz="2000" dirty="0" smtClean="0">
                <a:solidFill>
                  <a:srgbClr val="0070C0"/>
                </a:solidFill>
              </a:rPr>
              <a:t>), </a:t>
            </a:r>
            <a:r>
              <a:rPr lang="en-US" sz="2000" dirty="0">
                <a:solidFill>
                  <a:srgbClr val="0070C0"/>
                </a:solidFill>
              </a:rPr>
              <a:t>sulfur dioxide </a:t>
            </a:r>
            <a:r>
              <a:rPr lang="en-US" sz="2000" dirty="0" smtClean="0">
                <a:solidFill>
                  <a:srgbClr val="0070C0"/>
                </a:solidFill>
              </a:rPr>
              <a:t>(</a:t>
            </a:r>
            <a:r>
              <a:rPr lang="pl-PL" sz="2000" b="1" dirty="0">
                <a:solidFill>
                  <a:srgbClr val="0070C0"/>
                </a:solidFill>
              </a:rPr>
              <a:t>SO</a:t>
            </a:r>
            <a:r>
              <a:rPr lang="pl-PL" sz="2000" b="1" baseline="-25000" dirty="0">
                <a:solidFill>
                  <a:srgbClr val="0070C0"/>
                </a:solidFill>
              </a:rPr>
              <a:t>2</a:t>
            </a:r>
            <a:r>
              <a:rPr lang="en-US" sz="2000" dirty="0" smtClean="0">
                <a:solidFill>
                  <a:srgbClr val="0070C0"/>
                </a:solidFill>
              </a:rPr>
              <a:t>), </a:t>
            </a:r>
            <a:r>
              <a:rPr lang="en-US" sz="2000" dirty="0">
                <a:solidFill>
                  <a:srgbClr val="0070C0"/>
                </a:solidFill>
              </a:rPr>
              <a:t>ozone </a:t>
            </a:r>
            <a:r>
              <a:rPr lang="en-US" sz="2000" dirty="0" smtClean="0">
                <a:solidFill>
                  <a:srgbClr val="0070C0"/>
                </a:solidFill>
              </a:rPr>
              <a:t>(</a:t>
            </a:r>
            <a:r>
              <a:rPr lang="pl-PL" sz="2000" b="1" dirty="0">
                <a:solidFill>
                  <a:srgbClr val="0070C0"/>
                </a:solidFill>
              </a:rPr>
              <a:t>O</a:t>
            </a:r>
            <a:r>
              <a:rPr lang="pl-PL" sz="2000" b="1" baseline="-25000" dirty="0">
                <a:solidFill>
                  <a:srgbClr val="0070C0"/>
                </a:solidFill>
              </a:rPr>
              <a:t>3</a:t>
            </a:r>
            <a:r>
              <a:rPr lang="en-US" sz="2000" dirty="0" smtClean="0">
                <a:solidFill>
                  <a:srgbClr val="0070C0"/>
                </a:solidFill>
              </a:rPr>
              <a:t>), </a:t>
            </a:r>
            <a:r>
              <a:rPr lang="en-US" sz="2000" dirty="0">
                <a:solidFill>
                  <a:srgbClr val="0070C0"/>
                </a:solidFill>
              </a:rPr>
              <a:t>floating particles </a:t>
            </a:r>
            <a:r>
              <a:rPr lang="pl-PL" sz="2000" b="1" dirty="0">
                <a:solidFill>
                  <a:srgbClr val="0070C0"/>
                </a:solidFill>
              </a:rPr>
              <a:t>PM</a:t>
            </a:r>
            <a:r>
              <a:rPr lang="pl-PL" sz="2000" b="1" baseline="-25000" dirty="0">
                <a:solidFill>
                  <a:srgbClr val="0070C0"/>
                </a:solidFill>
              </a:rPr>
              <a:t>10</a:t>
            </a:r>
            <a:r>
              <a:rPr lang="en-US" sz="2000" dirty="0" smtClean="0">
                <a:solidFill>
                  <a:srgbClr val="0070C0"/>
                </a:solidFill>
              </a:rPr>
              <a:t> </a:t>
            </a:r>
            <a:r>
              <a:rPr lang="en-US" sz="2000" dirty="0">
                <a:solidFill>
                  <a:srgbClr val="0070C0"/>
                </a:solidFill>
              </a:rPr>
              <a:t>and </a:t>
            </a:r>
            <a:r>
              <a:rPr lang="pl-PL" sz="2000" b="1" dirty="0">
                <a:solidFill>
                  <a:srgbClr val="0070C0"/>
                </a:solidFill>
              </a:rPr>
              <a:t>PM</a:t>
            </a:r>
            <a:r>
              <a:rPr lang="pl-PL" sz="2000" b="1" baseline="-25000" dirty="0">
                <a:solidFill>
                  <a:srgbClr val="0070C0"/>
                </a:solidFill>
              </a:rPr>
              <a:t>2.5</a:t>
            </a:r>
            <a:r>
              <a:rPr lang="en-US" sz="2000" dirty="0" smtClean="0">
                <a:solidFill>
                  <a:srgbClr val="0070C0"/>
                </a:solidFill>
              </a:rPr>
              <a:t> </a:t>
            </a:r>
            <a:r>
              <a:rPr lang="en-US" sz="2000" dirty="0">
                <a:solidFill>
                  <a:srgbClr val="0070C0"/>
                </a:solidFill>
              </a:rPr>
              <a:t>and carbon monoxide (</a:t>
            </a:r>
            <a:r>
              <a:rPr lang="en-US" sz="2000" b="1" dirty="0">
                <a:solidFill>
                  <a:srgbClr val="0070C0"/>
                </a:solidFill>
              </a:rPr>
              <a:t>CO</a:t>
            </a:r>
            <a:r>
              <a:rPr lang="en-US" sz="2000" dirty="0">
                <a:solidFill>
                  <a:srgbClr val="0070C0"/>
                </a:solidFill>
              </a:rPr>
              <a:t>) according to the European </a:t>
            </a:r>
            <a:r>
              <a:rPr lang="en-US" sz="2000" b="1" dirty="0" smtClean="0">
                <a:solidFill>
                  <a:srgbClr val="0070C0"/>
                </a:solidFill>
              </a:rPr>
              <a:t>Common Air Quality Index </a:t>
            </a:r>
            <a:r>
              <a:rPr lang="en-US" sz="2000" dirty="0" smtClean="0">
                <a:solidFill>
                  <a:srgbClr val="0070C0"/>
                </a:solidFill>
              </a:rPr>
              <a:t>(</a:t>
            </a:r>
            <a:r>
              <a:rPr lang="en-US" sz="2000" b="1" dirty="0" smtClean="0">
                <a:solidFill>
                  <a:srgbClr val="0070C0"/>
                </a:solidFill>
              </a:rPr>
              <a:t>CAQI</a:t>
            </a:r>
            <a:r>
              <a:rPr lang="en-US" sz="2000" dirty="0" smtClean="0">
                <a:solidFill>
                  <a:srgbClr val="0070C0"/>
                </a:solidFill>
              </a:rPr>
              <a:t>) </a:t>
            </a:r>
            <a:r>
              <a:rPr lang="en-US" sz="2000" dirty="0">
                <a:solidFill>
                  <a:srgbClr val="0070C0"/>
                </a:solidFill>
              </a:rPr>
              <a:t>.</a:t>
            </a:r>
          </a:p>
          <a:p>
            <a:pPr marL="0" lvl="1">
              <a:spcBef>
                <a:spcPct val="20000"/>
              </a:spcBef>
            </a:pPr>
            <a:r>
              <a:rPr lang="en-US" sz="2000" dirty="0">
                <a:solidFill>
                  <a:srgbClr val="0070C0"/>
                </a:solidFill>
              </a:rPr>
              <a:t>For each pollutant the </a:t>
            </a:r>
            <a:r>
              <a:rPr lang="en-US" sz="2000" b="1" dirty="0">
                <a:solidFill>
                  <a:srgbClr val="0070C0"/>
                </a:solidFill>
              </a:rPr>
              <a:t>index is calculated based on the </a:t>
            </a:r>
            <a:r>
              <a:rPr lang="en-US" sz="2000" b="1" u="sng" dirty="0">
                <a:solidFill>
                  <a:srgbClr val="0070C0"/>
                </a:solidFill>
              </a:rPr>
              <a:t>measured hourly </a:t>
            </a:r>
            <a:r>
              <a:rPr lang="en-US" sz="2000" b="1" u="sng" dirty="0" smtClean="0">
                <a:solidFill>
                  <a:srgbClr val="0070C0"/>
                </a:solidFill>
              </a:rPr>
              <a:t>concentration.</a:t>
            </a:r>
            <a:endParaRPr lang="pl-PL" sz="2000" b="1" u="sng" dirty="0" smtClean="0">
              <a:solidFill>
                <a:srgbClr val="0070C0"/>
              </a:solidFill>
            </a:endParaRPr>
          </a:p>
          <a:p>
            <a:pPr marL="0" lvl="1">
              <a:spcBef>
                <a:spcPct val="20000"/>
              </a:spcBef>
            </a:pPr>
            <a:r>
              <a:rPr lang="en-US" sz="2000" b="1" dirty="0">
                <a:solidFill>
                  <a:srgbClr val="0070C0"/>
                </a:solidFill>
              </a:rPr>
              <a:t>The total index is the highest index of any pollutant at a given moment</a:t>
            </a:r>
            <a:r>
              <a:rPr lang="en-US" sz="2000" dirty="0">
                <a:solidFill>
                  <a:srgbClr val="0070C0"/>
                </a:solidFill>
              </a:rPr>
              <a:t>, at an individual air quality </a:t>
            </a:r>
            <a:r>
              <a:rPr lang="en-US" sz="2000" dirty="0" smtClean="0">
                <a:solidFill>
                  <a:srgbClr val="0070C0"/>
                </a:solidFill>
              </a:rPr>
              <a:t>m</a:t>
            </a:r>
            <a:r>
              <a:rPr lang="hr-HR" sz="2000" dirty="0" err="1" smtClean="0">
                <a:solidFill>
                  <a:srgbClr val="0070C0"/>
                </a:solidFill>
              </a:rPr>
              <a:t>onitoring</a:t>
            </a:r>
            <a:r>
              <a:rPr lang="hr-HR" sz="2000" dirty="0" smtClean="0">
                <a:solidFill>
                  <a:srgbClr val="0070C0"/>
                </a:solidFill>
              </a:rPr>
              <a:t> </a:t>
            </a:r>
            <a:r>
              <a:rPr lang="en-US" sz="2000" dirty="0" smtClean="0">
                <a:solidFill>
                  <a:srgbClr val="0070C0"/>
                </a:solidFill>
              </a:rPr>
              <a:t>station</a:t>
            </a:r>
            <a:r>
              <a:rPr lang="pl-PL" sz="2000" dirty="0" smtClean="0">
                <a:solidFill>
                  <a:srgbClr val="0070C0"/>
                </a:solidFill>
              </a:rPr>
              <a:t>.</a:t>
            </a:r>
            <a:endParaRPr lang="pl-PL" sz="2400" dirty="0">
              <a:solidFill>
                <a:srgbClr val="1F497D"/>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195192568"/>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16746" y="1317850"/>
            <a:ext cx="9027253" cy="707886"/>
          </a:xfrm>
          <a:prstGeom prst="rect">
            <a:avLst/>
          </a:prstGeom>
        </p:spPr>
        <p:txBody>
          <a:bodyPr wrap="square">
            <a:spAutoFit/>
          </a:bodyPr>
          <a:lstStyle/>
          <a:p>
            <a:pPr marL="0" lvl="1">
              <a:spcBef>
                <a:spcPct val="20000"/>
              </a:spcBef>
            </a:pPr>
            <a:r>
              <a:rPr lang="pl-PL" sz="2000" b="1" dirty="0" smtClean="0">
                <a:solidFill>
                  <a:srgbClr val="0070C0"/>
                </a:solidFill>
              </a:rPr>
              <a:t>CAQI - </a:t>
            </a:r>
            <a:r>
              <a:rPr lang="en-US" sz="2000" b="1" dirty="0" smtClean="0">
                <a:solidFill>
                  <a:srgbClr val="0070C0"/>
                </a:solidFill>
              </a:rPr>
              <a:t> </a:t>
            </a:r>
            <a:r>
              <a:rPr lang="en-US" sz="2000" b="1" dirty="0">
                <a:solidFill>
                  <a:srgbClr val="0070C0"/>
                </a:solidFill>
              </a:rPr>
              <a:t>Common Air Quality Index - </a:t>
            </a:r>
            <a:r>
              <a:rPr lang="en-US" sz="2000" dirty="0">
                <a:solidFill>
                  <a:srgbClr val="0070C0"/>
                </a:solidFill>
              </a:rPr>
              <a:t>index levels, colors and pollutants included in index </a:t>
            </a:r>
            <a:r>
              <a:rPr lang="en-US" sz="2000" dirty="0" smtClean="0">
                <a:solidFill>
                  <a:srgbClr val="0070C0"/>
                </a:solidFill>
              </a:rPr>
              <a:t>calculation</a:t>
            </a:r>
            <a:endParaRPr lang="pl-PL" sz="2400" b="1" dirty="0">
              <a:solidFill>
                <a:srgbClr val="1F497D"/>
              </a:solidFill>
            </a:endParaRPr>
          </a:p>
        </p:txBody>
      </p:sp>
      <p:graphicFrame>
        <p:nvGraphicFramePr>
          <p:cNvPr id="12" name="Content Placeholder 4"/>
          <p:cNvGraphicFramePr>
            <a:graphicFrameLocks noGrp="1"/>
          </p:cNvGraphicFramePr>
          <p:nvPr>
            <p:ph idx="1"/>
            <p:extLst>
              <p:ext uri="{D42A27DB-BD31-4B8C-83A1-F6EECF244321}">
                <p14:modId xmlns:p14="http://schemas.microsoft.com/office/powerpoint/2010/main" val="708508941"/>
              </p:ext>
            </p:extLst>
          </p:nvPr>
        </p:nvGraphicFramePr>
        <p:xfrm>
          <a:off x="399496" y="2053151"/>
          <a:ext cx="8261455" cy="4647699"/>
        </p:xfrm>
        <a:graphic>
          <a:graphicData uri="http://schemas.openxmlformats.org/drawingml/2006/table">
            <a:tbl>
              <a:tblPr/>
              <a:tblGrid>
                <a:gridCol w="1698626">
                  <a:extLst>
                    <a:ext uri="{9D8B030D-6E8A-4147-A177-3AD203B41FA5}">
                      <a16:colId xmlns:a16="http://schemas.microsoft.com/office/drawing/2014/main" val="20000"/>
                    </a:ext>
                  </a:extLst>
                </a:gridCol>
                <a:gridCol w="1489405">
                  <a:extLst>
                    <a:ext uri="{9D8B030D-6E8A-4147-A177-3AD203B41FA5}">
                      <a16:colId xmlns:a16="http://schemas.microsoft.com/office/drawing/2014/main" val="20001"/>
                    </a:ext>
                  </a:extLst>
                </a:gridCol>
                <a:gridCol w="504481">
                  <a:extLst>
                    <a:ext uri="{9D8B030D-6E8A-4147-A177-3AD203B41FA5}">
                      <a16:colId xmlns:a16="http://schemas.microsoft.com/office/drawing/2014/main" val="20002"/>
                    </a:ext>
                  </a:extLst>
                </a:gridCol>
                <a:gridCol w="677662">
                  <a:extLst>
                    <a:ext uri="{9D8B030D-6E8A-4147-A177-3AD203B41FA5}">
                      <a16:colId xmlns:a16="http://schemas.microsoft.com/office/drawing/2014/main" val="20003"/>
                    </a:ext>
                  </a:extLst>
                </a:gridCol>
                <a:gridCol w="555683">
                  <a:extLst>
                    <a:ext uri="{9D8B030D-6E8A-4147-A177-3AD203B41FA5}">
                      <a16:colId xmlns:a16="http://schemas.microsoft.com/office/drawing/2014/main" val="20004"/>
                    </a:ext>
                  </a:extLst>
                </a:gridCol>
                <a:gridCol w="694226">
                  <a:extLst>
                    <a:ext uri="{9D8B030D-6E8A-4147-A177-3AD203B41FA5}">
                      <a16:colId xmlns:a16="http://schemas.microsoft.com/office/drawing/2014/main" val="20005"/>
                    </a:ext>
                  </a:extLst>
                </a:gridCol>
                <a:gridCol w="555683">
                  <a:extLst>
                    <a:ext uri="{9D8B030D-6E8A-4147-A177-3AD203B41FA5}">
                      <a16:colId xmlns:a16="http://schemas.microsoft.com/office/drawing/2014/main" val="20006"/>
                    </a:ext>
                  </a:extLst>
                </a:gridCol>
                <a:gridCol w="582787">
                  <a:extLst>
                    <a:ext uri="{9D8B030D-6E8A-4147-A177-3AD203B41FA5}">
                      <a16:colId xmlns:a16="http://schemas.microsoft.com/office/drawing/2014/main" val="20007"/>
                    </a:ext>
                  </a:extLst>
                </a:gridCol>
                <a:gridCol w="814700">
                  <a:extLst>
                    <a:ext uri="{9D8B030D-6E8A-4147-A177-3AD203B41FA5}">
                      <a16:colId xmlns:a16="http://schemas.microsoft.com/office/drawing/2014/main" val="20008"/>
                    </a:ext>
                  </a:extLst>
                </a:gridCol>
                <a:gridCol w="688202">
                  <a:extLst>
                    <a:ext uri="{9D8B030D-6E8A-4147-A177-3AD203B41FA5}">
                      <a16:colId xmlns:a16="http://schemas.microsoft.com/office/drawing/2014/main" val="20009"/>
                    </a:ext>
                  </a:extLst>
                </a:gridCol>
              </a:tblGrid>
              <a:tr h="464104">
                <a:tc rowSpan="3">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POLLUTION</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rowSpan="3">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INDEKS RANGE</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gridSpan="8">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ea typeface="Calibri" pitchFamily="34" charset="0"/>
                          <a:cs typeface="Times New Roman" pitchFamily="18" charset="0"/>
                        </a:rPr>
                        <a:t>POLLUTANT CONCENTRATIONS (µg/m</a:t>
                      </a:r>
                      <a:r>
                        <a:rPr kumimoji="0" lang="hr-HR" altLang="sr-Latn-RS" sz="1600" b="1" i="0" u="none" strike="noStrike" cap="none" normalizeH="0" baseline="30000" dirty="0" smtClean="0">
                          <a:ln>
                            <a:noFill/>
                          </a:ln>
                          <a:solidFill>
                            <a:schemeClr val="tx1"/>
                          </a:solidFill>
                          <a:effectLst/>
                          <a:latin typeface="Arial" charset="0"/>
                          <a:ea typeface="Calibri" pitchFamily="34" charset="0"/>
                          <a:cs typeface="Times New Roman" pitchFamily="18" charset="0"/>
                        </a:rPr>
                        <a:t>3</a:t>
                      </a:r>
                      <a:r>
                        <a:rPr kumimoji="0" lang="hr-HR" altLang="sr-Latn-RS" sz="1600" b="1" i="0" u="none" strike="noStrike" cap="none" normalizeH="0" baseline="0" dirty="0" smtClean="0">
                          <a:ln>
                            <a:noFill/>
                          </a:ln>
                          <a:solidFill>
                            <a:schemeClr val="tx1"/>
                          </a:solidFill>
                          <a:effectLst/>
                          <a:latin typeface="Arial" charset="0"/>
                          <a:ea typeface="Calibri" pitchFamily="34" charset="0"/>
                          <a:cs typeface="Times New Roman" pitchFamily="18" charset="0"/>
                        </a:rPr>
                        <a:t>)</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0"/>
                  </a:ext>
                </a:extLst>
              </a:tr>
              <a:tr h="321279">
                <a:tc vMerge="1">
                  <a:txBody>
                    <a:bodyPr/>
                    <a:lstStyle/>
                    <a:p>
                      <a:endParaRPr lang="hr-HR"/>
                    </a:p>
                  </a:txBody>
                  <a:tcPr/>
                </a:tc>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NO</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2</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grid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PM</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h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O</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3</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grid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PM</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tc h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CO</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SO</a:t>
                      </a:r>
                      <a:r>
                        <a:rPr kumimoji="0" lang="hr-HR" altLang="sr-Latn-RS" sz="1600" b="1" i="0" u="none" strike="noStrike" cap="none" normalizeH="0" baseline="-25000" smtClean="0">
                          <a:ln>
                            <a:noFill/>
                          </a:ln>
                          <a:solidFill>
                            <a:schemeClr val="tx1"/>
                          </a:solidFill>
                          <a:effectLst/>
                          <a:latin typeface="Arial" charset="0"/>
                          <a:cs typeface="Times New Roman" pitchFamily="18" charset="0"/>
                        </a:rPr>
                        <a:t>2</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extLst>
                  <a:ext uri="{0D108BD9-81ED-4DB2-BD59-A6C34878D82A}">
                    <a16:rowId xmlns:a16="http://schemas.microsoft.com/office/drawing/2014/main" val="10001"/>
                  </a:ext>
                </a:extLst>
              </a:tr>
              <a:tr h="588165">
                <a:tc vMerge="1">
                  <a:txBody>
                    <a:bodyPr/>
                    <a:lstStyle/>
                    <a:p>
                      <a:endParaRPr lang="hr-HR"/>
                    </a:p>
                  </a:txBody>
                  <a:tcPr/>
                </a:tc>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1 </a:t>
                      </a:r>
                      <a:r>
                        <a:rPr kumimoji="0" lang="hr-HR" altLang="sr-Latn-RS" sz="1600" b="1" i="0" u="none" strike="noStrike" cap="none" normalizeH="0" baseline="0" dirty="0" err="1" smtClean="0">
                          <a:ln>
                            <a:noFill/>
                          </a:ln>
                          <a:solidFill>
                            <a:schemeClr val="tx1"/>
                          </a:solidFill>
                          <a:effectLst/>
                          <a:latin typeface="Arial" charset="0"/>
                          <a:cs typeface="Times New Roman" pitchFamily="18" charset="0"/>
                        </a:rPr>
                        <a:t>hour</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1 </a:t>
                      </a:r>
                      <a:r>
                        <a:rPr kumimoji="0" lang="hr-HR" altLang="sr-Latn-RS" sz="1600" b="1" i="0" u="none" strike="noStrike" cap="none" normalizeH="0" baseline="0" dirty="0" err="1" smtClean="0">
                          <a:ln>
                            <a:noFill/>
                          </a:ln>
                          <a:solidFill>
                            <a:schemeClr val="tx1"/>
                          </a:solidFill>
                          <a:effectLst/>
                          <a:latin typeface="Arial" charset="0"/>
                          <a:cs typeface="Times New Roman" pitchFamily="18" charset="0"/>
                        </a:rPr>
                        <a:t>hour</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24 </a:t>
                      </a:r>
                      <a:r>
                        <a:rPr kumimoji="0" lang="hr-HR" altLang="sr-Latn-RS" sz="1600" b="1" i="0" u="none" strike="noStrike" cap="none" normalizeH="0" baseline="0" dirty="0" err="1" smtClean="0">
                          <a:ln>
                            <a:noFill/>
                          </a:ln>
                          <a:solidFill>
                            <a:schemeClr val="tx1"/>
                          </a:solidFill>
                          <a:effectLst/>
                          <a:latin typeface="Arial" charset="0"/>
                          <a:cs typeface="Times New Roman" pitchFamily="18" charset="0"/>
                        </a:rPr>
                        <a:t>hours</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1 </a:t>
                      </a:r>
                      <a:r>
                        <a:rPr kumimoji="0" lang="hr-HR" altLang="sr-Latn-RS" sz="1600" b="1" i="0" u="none" strike="noStrike" cap="none" normalizeH="0" baseline="0" dirty="0" err="1" smtClean="0">
                          <a:ln>
                            <a:noFill/>
                          </a:ln>
                          <a:solidFill>
                            <a:schemeClr val="tx1"/>
                          </a:solidFill>
                          <a:effectLst/>
                          <a:latin typeface="Arial" charset="0"/>
                          <a:cs typeface="Times New Roman" pitchFamily="18" charset="0"/>
                        </a:rPr>
                        <a:t>hour</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1 </a:t>
                      </a:r>
                      <a:r>
                        <a:rPr kumimoji="0" lang="hr-HR" altLang="sr-Latn-RS" sz="1600" b="1" i="0" u="none" strike="noStrike" cap="none" normalizeH="0" baseline="0" dirty="0" err="1" smtClean="0">
                          <a:ln>
                            <a:noFill/>
                          </a:ln>
                          <a:solidFill>
                            <a:schemeClr val="tx1"/>
                          </a:solidFill>
                          <a:effectLst/>
                          <a:latin typeface="Arial" charset="0"/>
                          <a:cs typeface="Times New Roman" pitchFamily="18" charset="0"/>
                        </a:rPr>
                        <a:t>hour</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24 </a:t>
                      </a:r>
                      <a:r>
                        <a:rPr kumimoji="0" lang="hr-HR" altLang="sr-Latn-RS" sz="1600" b="1" i="0" u="none" strike="noStrike" cap="none" normalizeH="0" baseline="0" dirty="0" err="1" smtClean="0">
                          <a:ln>
                            <a:noFill/>
                          </a:ln>
                          <a:solidFill>
                            <a:schemeClr val="tx1"/>
                          </a:solidFill>
                          <a:effectLst/>
                          <a:latin typeface="Arial" charset="0"/>
                          <a:cs typeface="Times New Roman" pitchFamily="18" charset="0"/>
                        </a:rPr>
                        <a:t>hours</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8-hour</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1 </a:t>
                      </a:r>
                      <a:r>
                        <a:rPr kumimoji="0" lang="hr-HR" altLang="sr-Latn-RS" sz="1600" b="1" i="0" u="none" strike="noStrike" cap="none" normalizeH="0" baseline="0" dirty="0" err="1" smtClean="0">
                          <a:ln>
                            <a:noFill/>
                          </a:ln>
                          <a:solidFill>
                            <a:schemeClr val="tx1"/>
                          </a:solidFill>
                          <a:effectLst/>
                          <a:latin typeface="Arial" charset="0"/>
                          <a:cs typeface="Times New Roman" pitchFamily="18" charset="0"/>
                        </a:rPr>
                        <a:t>hour</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extLst>
                  <a:ext uri="{0D108BD9-81ED-4DB2-BD59-A6C34878D82A}">
                    <a16:rowId xmlns:a16="http://schemas.microsoft.com/office/drawing/2014/main" val="10002"/>
                  </a:ext>
                </a:extLst>
              </a:tr>
              <a:tr h="551903">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rgbClr val="FFFFFF"/>
                          </a:solidFill>
                          <a:effectLst/>
                          <a:latin typeface="Arial" charset="0"/>
                          <a:ea typeface="+mn-ea"/>
                          <a:cs typeface="Times New Roman" pitchFamily="18" charset="0"/>
                        </a:rPr>
                        <a:t>VERY HIGH</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00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&gt;400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&gt;180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&gt;240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&gt;110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&gt;60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&gt;20000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&gt;500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3"/>
                  </a:ext>
                </a:extLst>
              </a:tr>
              <a:tr h="28501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ea typeface="+mn-ea"/>
                          <a:cs typeface="Times New Roman" pitchFamily="18" charset="0"/>
                        </a:rPr>
                        <a:t>HIGH</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C0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400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180</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240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4"/>
                  </a:ext>
                </a:extLst>
              </a:tr>
              <a:tr h="28501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75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90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180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5"/>
                  </a:ext>
                </a:extLst>
              </a:tr>
              <a:tr h="28501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MEDIUM</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75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90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180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6"/>
                  </a:ext>
                </a:extLst>
              </a:tr>
              <a:tr h="28501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120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7500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7"/>
                  </a:ext>
                </a:extLst>
              </a:tr>
              <a:tr h="28501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ea typeface="+mn-ea"/>
                          <a:cs typeface="Times New Roman" pitchFamily="18" charset="0"/>
                        </a:rPr>
                        <a:t>LOW</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92D05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120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7500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8"/>
                  </a:ext>
                </a:extLst>
              </a:tr>
              <a:tr h="28501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9"/>
                  </a:ext>
                </a:extLst>
              </a:tr>
              <a:tr h="28501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VERY LOW</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10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5000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50</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10"/>
                  </a:ext>
                </a:extLst>
              </a:tr>
              <a:tr h="28501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600" b="1" i="0" u="none" strike="noStrike" cap="none" normalizeH="0" baseline="0" dirty="0" smtClean="0">
                          <a:ln>
                            <a:noFill/>
                          </a:ln>
                          <a:solidFill>
                            <a:schemeClr val="tx1"/>
                          </a:solidFill>
                          <a:effectLst/>
                          <a:latin typeface="Arial" charset="0"/>
                          <a:cs typeface="Times New Roman" pitchFamily="18" charset="0"/>
                        </a:rPr>
                        <a:t>0</a:t>
                      </a:r>
                      <a:endParaRPr kumimoji="0" lang="hr-HR" altLang="sr-Latn-R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11"/>
                  </a:ext>
                </a:extLst>
              </a:tr>
            </a:tbl>
          </a:graphicData>
        </a:graphic>
      </p:graphicFrame>
      <p:sp>
        <p:nvSpPr>
          <p:cNvPr id="13"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64293875"/>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3" y="1362234"/>
            <a:ext cx="8868793" cy="4216539"/>
          </a:xfrm>
          <a:prstGeom prst="rect">
            <a:avLst/>
          </a:prstGeom>
        </p:spPr>
        <p:txBody>
          <a:bodyPr wrap="square">
            <a:spAutoFit/>
          </a:bodyPr>
          <a:lstStyle/>
          <a:p>
            <a:pPr marL="0" lvl="1">
              <a:spcBef>
                <a:spcPct val="20000"/>
              </a:spcBef>
            </a:pPr>
            <a:r>
              <a:rPr lang="hr-HR" sz="2400" b="1" dirty="0" smtClean="0">
                <a:solidFill>
                  <a:srgbClr val="1F497D"/>
                </a:solidFill>
              </a:rPr>
              <a:t>NEW EUROPEAN AIR QUALITY INDEX</a:t>
            </a:r>
            <a:endParaRPr lang="en-US" sz="2400" b="1" dirty="0">
              <a:solidFill>
                <a:srgbClr val="FF0000"/>
              </a:solidFill>
            </a:endParaRPr>
          </a:p>
          <a:p>
            <a:pPr marL="0" lvl="1">
              <a:spcBef>
                <a:spcPct val="20000"/>
              </a:spcBef>
            </a:pPr>
            <a:endParaRPr lang="hr-HR" sz="2000" dirty="0" smtClean="0">
              <a:solidFill>
                <a:srgbClr val="0070C0"/>
              </a:solidFill>
            </a:endParaRPr>
          </a:p>
          <a:p>
            <a:pPr marL="0" lvl="1">
              <a:spcBef>
                <a:spcPct val="20000"/>
              </a:spcBef>
            </a:pPr>
            <a:r>
              <a:rPr lang="en-US" sz="2000" b="1" dirty="0" smtClean="0">
                <a:solidFill>
                  <a:srgbClr val="0070C0"/>
                </a:solidFill>
              </a:rPr>
              <a:t>The </a:t>
            </a:r>
            <a:r>
              <a:rPr lang="en-US" sz="2000" b="1" dirty="0">
                <a:solidFill>
                  <a:srgbClr val="0070C0"/>
                </a:solidFill>
              </a:rPr>
              <a:t>new European air quality index </a:t>
            </a:r>
            <a:r>
              <a:rPr lang="en-US" sz="2000" dirty="0">
                <a:solidFill>
                  <a:srgbClr val="0070C0"/>
                </a:solidFill>
              </a:rPr>
              <a:t>was published in </a:t>
            </a:r>
            <a:r>
              <a:rPr lang="en-US" sz="2000" b="1" dirty="0">
                <a:solidFill>
                  <a:srgbClr val="0070C0"/>
                </a:solidFill>
              </a:rPr>
              <a:t>November 2017</a:t>
            </a:r>
            <a:r>
              <a:rPr lang="en-US" sz="2000" dirty="0">
                <a:solidFill>
                  <a:srgbClr val="0070C0"/>
                </a:solidFill>
              </a:rPr>
              <a:t>.</a:t>
            </a:r>
          </a:p>
          <a:p>
            <a:pPr marL="0" lvl="1">
              <a:spcBef>
                <a:spcPct val="20000"/>
              </a:spcBef>
            </a:pPr>
            <a:r>
              <a:rPr lang="en-US" sz="2000" b="1" dirty="0" smtClean="0">
                <a:solidFill>
                  <a:srgbClr val="0070C0"/>
                </a:solidFill>
              </a:rPr>
              <a:t>The </a:t>
            </a:r>
            <a:r>
              <a:rPr lang="en-US" sz="2000" b="1" dirty="0">
                <a:solidFill>
                  <a:srgbClr val="0070C0"/>
                </a:solidFill>
              </a:rPr>
              <a:t>new European Air Quality Index </a:t>
            </a:r>
            <a:r>
              <a:rPr lang="en-US" sz="2000" dirty="0">
                <a:solidFill>
                  <a:srgbClr val="0070C0"/>
                </a:solidFill>
              </a:rPr>
              <a:t>has been jointly developed by the </a:t>
            </a:r>
            <a:r>
              <a:rPr lang="en-US" sz="2000" b="1" dirty="0" smtClean="0">
                <a:solidFill>
                  <a:srgbClr val="0070C0"/>
                </a:solidFill>
              </a:rPr>
              <a:t>European </a:t>
            </a:r>
            <a:r>
              <a:rPr lang="en-US" sz="2000" b="1" dirty="0">
                <a:solidFill>
                  <a:srgbClr val="0070C0"/>
                </a:solidFill>
              </a:rPr>
              <a:t>Commission's Directorate General</a:t>
            </a:r>
            <a:r>
              <a:rPr lang="en-US" sz="2000" dirty="0">
                <a:solidFill>
                  <a:srgbClr val="0070C0"/>
                </a:solidFill>
              </a:rPr>
              <a:t> </a:t>
            </a:r>
            <a:r>
              <a:rPr lang="en-US" sz="2000" b="1" dirty="0">
                <a:solidFill>
                  <a:srgbClr val="0070C0"/>
                </a:solidFill>
              </a:rPr>
              <a:t>for Environment </a:t>
            </a:r>
            <a:r>
              <a:rPr lang="en-US" sz="2000" dirty="0">
                <a:solidFill>
                  <a:srgbClr val="0070C0"/>
                </a:solidFill>
              </a:rPr>
              <a:t>and the </a:t>
            </a:r>
            <a:r>
              <a:rPr lang="en-US" sz="2000" b="1" dirty="0">
                <a:solidFill>
                  <a:srgbClr val="0070C0"/>
                </a:solidFill>
              </a:rPr>
              <a:t>European Environment Agency (EEA) </a:t>
            </a:r>
            <a:r>
              <a:rPr lang="en-US" sz="2000" dirty="0">
                <a:solidFill>
                  <a:srgbClr val="0070C0"/>
                </a:solidFill>
              </a:rPr>
              <a:t>to </a:t>
            </a:r>
            <a:r>
              <a:rPr lang="en-US" sz="2000" b="1" dirty="0">
                <a:solidFill>
                  <a:srgbClr val="0070C0"/>
                </a:solidFill>
              </a:rPr>
              <a:t>inform citizens and public authorities about </a:t>
            </a:r>
            <a:r>
              <a:rPr lang="en-US" sz="2000" b="1" dirty="0" smtClean="0">
                <a:solidFill>
                  <a:srgbClr val="0070C0"/>
                </a:solidFill>
              </a:rPr>
              <a:t>air quality</a:t>
            </a:r>
            <a:r>
              <a:rPr lang="hr-HR" sz="2000" b="1" dirty="0" smtClean="0">
                <a:solidFill>
                  <a:srgbClr val="0070C0"/>
                </a:solidFill>
              </a:rPr>
              <a:t> status</a:t>
            </a:r>
            <a:r>
              <a:rPr lang="en-US" sz="2000" b="1" dirty="0" smtClean="0">
                <a:solidFill>
                  <a:srgbClr val="0070C0"/>
                </a:solidFill>
              </a:rPr>
              <a:t> </a:t>
            </a:r>
            <a:r>
              <a:rPr lang="en-US" sz="2000" b="1" dirty="0">
                <a:solidFill>
                  <a:srgbClr val="0070C0"/>
                </a:solidFill>
              </a:rPr>
              <a:t>across Europe.</a:t>
            </a:r>
          </a:p>
          <a:p>
            <a:pPr marL="0" lvl="1">
              <a:spcBef>
                <a:spcPct val="20000"/>
              </a:spcBef>
            </a:pPr>
            <a:r>
              <a:rPr lang="en-US" sz="2000" dirty="0">
                <a:solidFill>
                  <a:srgbClr val="0070C0"/>
                </a:solidFill>
              </a:rPr>
              <a:t>The index points to the </a:t>
            </a:r>
            <a:r>
              <a:rPr lang="en-US" sz="2000" b="1" dirty="0">
                <a:solidFill>
                  <a:srgbClr val="0070C0"/>
                </a:solidFill>
              </a:rPr>
              <a:t>short-term air quality situation </a:t>
            </a:r>
            <a:r>
              <a:rPr lang="en-US" sz="2000" dirty="0">
                <a:solidFill>
                  <a:srgbClr val="0070C0"/>
                </a:solidFill>
              </a:rPr>
              <a:t>of </a:t>
            </a:r>
            <a:r>
              <a:rPr lang="en-US" sz="2000" b="1" dirty="0">
                <a:solidFill>
                  <a:srgbClr val="0070C0"/>
                </a:solidFill>
              </a:rPr>
              <a:t>more than two thousand air quality monitoring stations across Europe,</a:t>
            </a:r>
            <a:r>
              <a:rPr lang="en-US" sz="2000" dirty="0">
                <a:solidFill>
                  <a:srgbClr val="0070C0"/>
                </a:solidFill>
              </a:rPr>
              <a:t> using updated data provided by EEA member </a:t>
            </a:r>
            <a:r>
              <a:rPr lang="en-US" sz="2000" dirty="0" smtClean="0">
                <a:solidFill>
                  <a:srgbClr val="0070C0"/>
                </a:solidFill>
              </a:rPr>
              <a:t>states</a:t>
            </a:r>
            <a:r>
              <a:rPr lang="pl-PL" sz="2000" dirty="0" smtClean="0">
                <a:solidFill>
                  <a:srgbClr val="0070C0"/>
                </a:solidFill>
              </a:rPr>
              <a:t>. </a:t>
            </a:r>
            <a:endParaRPr lang="pl-PL" sz="2000" dirty="0">
              <a:solidFill>
                <a:srgbClr val="0070C0"/>
              </a:solidFill>
            </a:endParaRPr>
          </a:p>
          <a:p>
            <a:pPr marL="0" lvl="1">
              <a:spcBef>
                <a:spcPct val="20000"/>
              </a:spcBef>
            </a:pPr>
            <a:r>
              <a:rPr lang="pl-PL" sz="2000" dirty="0" smtClean="0">
                <a:solidFill>
                  <a:srgbClr val="0070C0"/>
                </a:solidFill>
                <a:hlinkClick r:id="rId4"/>
              </a:rPr>
              <a:t>https</a:t>
            </a:r>
            <a:r>
              <a:rPr lang="pl-PL" sz="2000" dirty="0">
                <a:solidFill>
                  <a:srgbClr val="0070C0"/>
                </a:solidFill>
                <a:hlinkClick r:id="rId4"/>
              </a:rPr>
              <a:t>://</a:t>
            </a:r>
            <a:r>
              <a:rPr lang="pl-PL" sz="2000" dirty="0" smtClean="0">
                <a:solidFill>
                  <a:srgbClr val="0070C0"/>
                </a:solidFill>
                <a:hlinkClick r:id="rId4"/>
              </a:rPr>
              <a:t>www.eea.europa.eu/highlights/european-air-quality-index-current</a:t>
            </a:r>
            <a:endParaRPr lang="pl-PL" sz="2000" dirty="0" smtClean="0">
              <a:solidFill>
                <a:srgbClr val="0070C0"/>
              </a:solidFill>
            </a:endParaRPr>
          </a:p>
          <a:p>
            <a:pPr marL="0" lvl="1">
              <a:spcBef>
                <a:spcPct val="20000"/>
              </a:spcBef>
            </a:pPr>
            <a:r>
              <a:rPr lang="pl-PL" sz="2000" dirty="0" smtClean="0">
                <a:solidFill>
                  <a:srgbClr val="0070C0"/>
                </a:solidFill>
                <a:hlinkClick r:id="rId5"/>
              </a:rPr>
              <a:t>http</a:t>
            </a:r>
            <a:r>
              <a:rPr lang="pl-PL" sz="2000" dirty="0">
                <a:solidFill>
                  <a:srgbClr val="0070C0"/>
                </a:solidFill>
                <a:hlinkClick r:id="rId5"/>
              </a:rPr>
              <a:t>://</a:t>
            </a:r>
            <a:r>
              <a:rPr lang="pl-PL" sz="2000" dirty="0" smtClean="0">
                <a:solidFill>
                  <a:srgbClr val="0070C0"/>
                </a:solidFill>
                <a:hlinkClick r:id="rId5"/>
              </a:rPr>
              <a:t>www.eea.europa.eu/themes/air/air-quality-index</a:t>
            </a:r>
            <a:endParaRPr lang="pl-PL" sz="2000" dirty="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498571120"/>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pic>
        <p:nvPicPr>
          <p:cNvPr id="3" name="Picture 2"/>
          <p:cNvPicPr>
            <a:picLocks noChangeAspect="1"/>
          </p:cNvPicPr>
          <p:nvPr/>
        </p:nvPicPr>
        <p:blipFill>
          <a:blip r:embed="rId4"/>
          <a:stretch>
            <a:fillRect/>
          </a:stretch>
        </p:blipFill>
        <p:spPr>
          <a:xfrm>
            <a:off x="5253095" y="1367017"/>
            <a:ext cx="3589295" cy="5034260"/>
          </a:xfrm>
          <a:prstGeom prst="rect">
            <a:avLst/>
          </a:prstGeom>
        </p:spPr>
      </p:pic>
      <p:pic>
        <p:nvPicPr>
          <p:cNvPr id="12" name="Picture 11"/>
          <p:cNvPicPr>
            <a:picLocks noChangeAspect="1"/>
          </p:cNvPicPr>
          <p:nvPr/>
        </p:nvPicPr>
        <p:blipFill>
          <a:blip r:embed="rId5"/>
          <a:stretch>
            <a:fillRect/>
          </a:stretch>
        </p:blipFill>
        <p:spPr>
          <a:xfrm>
            <a:off x="376239" y="2245799"/>
            <a:ext cx="4548758" cy="4069220"/>
          </a:xfrm>
          <a:prstGeom prst="rect">
            <a:avLst/>
          </a:prstGeom>
        </p:spPr>
      </p:pic>
      <p:sp>
        <p:nvSpPr>
          <p:cNvPr id="13" name="Rectangle 12"/>
          <p:cNvSpPr/>
          <p:nvPr/>
        </p:nvSpPr>
        <p:spPr>
          <a:xfrm>
            <a:off x="292963" y="1355081"/>
            <a:ext cx="4794814" cy="843308"/>
          </a:xfrm>
          <a:prstGeom prst="rect">
            <a:avLst/>
          </a:prstGeom>
        </p:spPr>
        <p:txBody>
          <a:bodyPr wrap="square">
            <a:spAutoFit/>
          </a:bodyPr>
          <a:lstStyle/>
          <a:p>
            <a:pPr marL="0" lvl="1">
              <a:spcBef>
                <a:spcPct val="20000"/>
              </a:spcBef>
            </a:pPr>
            <a:r>
              <a:rPr lang="pl-PL" sz="2000" b="1" dirty="0" smtClean="0">
                <a:solidFill>
                  <a:srgbClr val="0070C0"/>
                </a:solidFill>
              </a:rPr>
              <a:t> NEW EUROPEAN AIR QUALITY INDEX</a:t>
            </a:r>
          </a:p>
          <a:p>
            <a:pPr marL="0" lvl="1">
              <a:spcBef>
                <a:spcPct val="20000"/>
              </a:spcBef>
            </a:pPr>
            <a:r>
              <a:rPr lang="pl-PL" sz="1200" dirty="0">
                <a:solidFill>
                  <a:srgbClr val="0070C0"/>
                </a:solidFill>
                <a:hlinkClick r:id="rId6"/>
              </a:rPr>
              <a:t>https://www.eea.europa.eu/highlights/european-air-quality-index-current</a:t>
            </a:r>
            <a:endParaRPr lang="pl-PL" sz="1200" dirty="0">
              <a:solidFill>
                <a:srgbClr val="0070C0"/>
              </a:solidFill>
            </a:endParaRPr>
          </a:p>
          <a:p>
            <a:pPr marL="0" lvl="1">
              <a:spcBef>
                <a:spcPct val="20000"/>
              </a:spcBef>
            </a:pPr>
            <a:r>
              <a:rPr lang="pl-PL" sz="1200" dirty="0">
                <a:solidFill>
                  <a:srgbClr val="0070C0"/>
                </a:solidFill>
                <a:hlinkClick r:id="rId7"/>
              </a:rPr>
              <a:t>http://</a:t>
            </a:r>
            <a:r>
              <a:rPr lang="pl-PL" sz="1200" dirty="0" smtClean="0">
                <a:solidFill>
                  <a:srgbClr val="0070C0"/>
                </a:solidFill>
                <a:hlinkClick r:id="rId7"/>
              </a:rPr>
              <a:t>www.eea.europa.eu/themes/air/air-quality-index</a:t>
            </a:r>
            <a:endParaRPr lang="pl-PL" sz="1200" b="1" dirty="0">
              <a:solidFill>
                <a:srgbClr val="0070C0"/>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953007447"/>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75207" y="1768207"/>
            <a:ext cx="8868793" cy="3354765"/>
          </a:xfrm>
          <a:prstGeom prst="rect">
            <a:avLst/>
          </a:prstGeom>
        </p:spPr>
        <p:txBody>
          <a:bodyPr wrap="square">
            <a:spAutoFit/>
          </a:bodyPr>
          <a:lstStyle/>
          <a:p>
            <a:pPr marL="0" lvl="1">
              <a:spcBef>
                <a:spcPct val="20000"/>
              </a:spcBef>
            </a:pPr>
            <a:r>
              <a:rPr lang="en-US" sz="2000" b="1" dirty="0">
                <a:solidFill>
                  <a:srgbClr val="0070C0"/>
                </a:solidFill>
              </a:rPr>
              <a:t>The European Air Quality Index </a:t>
            </a:r>
            <a:r>
              <a:rPr lang="en-US" sz="2000" dirty="0">
                <a:solidFill>
                  <a:srgbClr val="0070C0"/>
                </a:solidFill>
              </a:rPr>
              <a:t>gives users a </a:t>
            </a:r>
            <a:r>
              <a:rPr lang="en-US" sz="2000" b="1" dirty="0">
                <a:solidFill>
                  <a:srgbClr val="0070C0"/>
                </a:solidFill>
              </a:rPr>
              <a:t>better understanding of the current air quality in which they live, work or travel. </a:t>
            </a:r>
            <a:r>
              <a:rPr lang="en-US" sz="2000" dirty="0">
                <a:solidFill>
                  <a:srgbClr val="0070C0"/>
                </a:solidFill>
              </a:rPr>
              <a:t>By displaying </a:t>
            </a:r>
            <a:r>
              <a:rPr lang="en-US" sz="2000" b="1" dirty="0">
                <a:solidFill>
                  <a:srgbClr val="0070C0"/>
                </a:solidFill>
              </a:rPr>
              <a:t>updated information for the whole of Europe, </a:t>
            </a:r>
            <a:r>
              <a:rPr lang="en-US" sz="2000" dirty="0">
                <a:solidFill>
                  <a:srgbClr val="0070C0"/>
                </a:solidFill>
              </a:rPr>
              <a:t>users can gain insight into </a:t>
            </a:r>
            <a:r>
              <a:rPr lang="en-US" sz="2000" dirty="0" smtClean="0">
                <a:solidFill>
                  <a:srgbClr val="0070C0"/>
                </a:solidFill>
              </a:rPr>
              <a:t>air </a:t>
            </a:r>
            <a:r>
              <a:rPr lang="hr-HR" sz="2000" dirty="0" err="1" smtClean="0">
                <a:solidFill>
                  <a:srgbClr val="0070C0"/>
                </a:solidFill>
              </a:rPr>
              <a:t>quality</a:t>
            </a:r>
            <a:r>
              <a:rPr lang="hr-HR" sz="2000" dirty="0" smtClean="0">
                <a:solidFill>
                  <a:srgbClr val="0070C0"/>
                </a:solidFill>
              </a:rPr>
              <a:t> </a:t>
            </a:r>
            <a:r>
              <a:rPr lang="en-US" sz="2000" dirty="0" smtClean="0">
                <a:solidFill>
                  <a:srgbClr val="0070C0"/>
                </a:solidFill>
              </a:rPr>
              <a:t>in </a:t>
            </a:r>
            <a:r>
              <a:rPr lang="hr-HR" sz="2000" dirty="0" smtClean="0">
                <a:solidFill>
                  <a:srgbClr val="0070C0"/>
                </a:solidFill>
              </a:rPr>
              <a:t>single</a:t>
            </a:r>
            <a:r>
              <a:rPr lang="en-US" sz="2000" dirty="0" smtClean="0">
                <a:solidFill>
                  <a:srgbClr val="0070C0"/>
                </a:solidFill>
              </a:rPr>
              <a:t> </a:t>
            </a:r>
            <a:r>
              <a:rPr lang="en-US" sz="2000" dirty="0">
                <a:solidFill>
                  <a:srgbClr val="0070C0"/>
                </a:solidFill>
              </a:rPr>
              <a:t>countries, regions, and cities</a:t>
            </a:r>
            <a:r>
              <a:rPr lang="en-US" sz="2000" b="1" dirty="0">
                <a:solidFill>
                  <a:srgbClr val="0070C0"/>
                </a:solidFill>
              </a:rPr>
              <a:t>.</a:t>
            </a:r>
            <a:endParaRPr lang="pl-PL" sz="2000" b="1" dirty="0" smtClean="0">
              <a:solidFill>
                <a:srgbClr val="0070C0"/>
              </a:solidFill>
            </a:endParaRPr>
          </a:p>
          <a:p>
            <a:pPr marL="0" lvl="1">
              <a:spcBef>
                <a:spcPct val="20000"/>
              </a:spcBef>
            </a:pPr>
            <a:r>
              <a:rPr lang="en-US" sz="2000" dirty="0">
                <a:solidFill>
                  <a:srgbClr val="0070C0"/>
                </a:solidFill>
              </a:rPr>
              <a:t>It was found that the </a:t>
            </a:r>
            <a:r>
              <a:rPr lang="en-US" sz="2000" b="1" dirty="0">
                <a:solidFill>
                  <a:srgbClr val="0070C0"/>
                </a:solidFill>
              </a:rPr>
              <a:t>main pollutants for </a:t>
            </a:r>
            <a:r>
              <a:rPr lang="hr-HR" sz="2000" b="1" dirty="0" err="1" smtClean="0">
                <a:solidFill>
                  <a:srgbClr val="0070C0"/>
                </a:solidFill>
              </a:rPr>
              <a:t>index</a:t>
            </a:r>
            <a:r>
              <a:rPr lang="hr-HR" sz="2000" b="1" dirty="0" smtClean="0">
                <a:solidFill>
                  <a:srgbClr val="0070C0"/>
                </a:solidFill>
              </a:rPr>
              <a:t> </a:t>
            </a:r>
            <a:r>
              <a:rPr lang="en-US" sz="2000" b="1" dirty="0" smtClean="0">
                <a:solidFill>
                  <a:srgbClr val="0070C0"/>
                </a:solidFill>
              </a:rPr>
              <a:t>calculation </a:t>
            </a:r>
            <a:r>
              <a:rPr lang="hr-HR" sz="2000" b="1" dirty="0" smtClean="0">
                <a:solidFill>
                  <a:srgbClr val="0070C0"/>
                </a:solidFill>
              </a:rPr>
              <a:t>are </a:t>
            </a:r>
            <a:r>
              <a:rPr lang="pl-PL" sz="2000" dirty="0" smtClean="0">
                <a:solidFill>
                  <a:srgbClr val="0070C0"/>
                </a:solidFill>
              </a:rPr>
              <a:t>(</a:t>
            </a:r>
            <a:r>
              <a:rPr lang="pl-PL" sz="2000" b="1" dirty="0" smtClean="0">
                <a:solidFill>
                  <a:srgbClr val="0070C0"/>
                </a:solidFill>
              </a:rPr>
              <a:t>AQI</a:t>
            </a:r>
            <a:r>
              <a:rPr lang="pl-PL" sz="2000" dirty="0">
                <a:solidFill>
                  <a:srgbClr val="0070C0"/>
                </a:solidFill>
              </a:rPr>
              <a:t>) </a:t>
            </a:r>
            <a:r>
              <a:rPr lang="pl-PL" sz="2000" b="1" dirty="0">
                <a:solidFill>
                  <a:srgbClr val="0070C0"/>
                </a:solidFill>
              </a:rPr>
              <a:t>O</a:t>
            </a:r>
            <a:r>
              <a:rPr lang="pl-PL" sz="2000" b="1" baseline="-25000" dirty="0">
                <a:solidFill>
                  <a:srgbClr val="0070C0"/>
                </a:solidFill>
              </a:rPr>
              <a:t>3</a:t>
            </a:r>
            <a:r>
              <a:rPr lang="pl-PL" sz="2000" dirty="0">
                <a:solidFill>
                  <a:srgbClr val="0070C0"/>
                </a:solidFill>
              </a:rPr>
              <a:t>, </a:t>
            </a:r>
            <a:r>
              <a:rPr lang="pl-PL" sz="2000" b="1" dirty="0">
                <a:solidFill>
                  <a:srgbClr val="0070C0"/>
                </a:solidFill>
              </a:rPr>
              <a:t>NO</a:t>
            </a:r>
            <a:r>
              <a:rPr lang="pl-PL" sz="2000" b="1" baseline="-25000" dirty="0">
                <a:solidFill>
                  <a:srgbClr val="0070C0"/>
                </a:solidFill>
              </a:rPr>
              <a:t>2</a:t>
            </a:r>
            <a:r>
              <a:rPr lang="pl-PL" sz="2000" dirty="0">
                <a:solidFill>
                  <a:srgbClr val="0070C0"/>
                </a:solidFill>
              </a:rPr>
              <a:t>, </a:t>
            </a:r>
            <a:r>
              <a:rPr lang="pl-PL" sz="2000" b="1" dirty="0">
                <a:solidFill>
                  <a:srgbClr val="0070C0"/>
                </a:solidFill>
              </a:rPr>
              <a:t>PM</a:t>
            </a:r>
            <a:r>
              <a:rPr lang="pl-PL" sz="2000" b="1" baseline="-25000" dirty="0">
                <a:solidFill>
                  <a:srgbClr val="0070C0"/>
                </a:solidFill>
              </a:rPr>
              <a:t>1</a:t>
            </a:r>
            <a:r>
              <a:rPr lang="pl-PL" sz="2000" baseline="-25000" dirty="0">
                <a:solidFill>
                  <a:srgbClr val="0070C0"/>
                </a:solidFill>
              </a:rPr>
              <a:t>0</a:t>
            </a:r>
            <a:r>
              <a:rPr lang="pl-PL" sz="2000" dirty="0">
                <a:solidFill>
                  <a:srgbClr val="0070C0"/>
                </a:solidFill>
              </a:rPr>
              <a:t> </a:t>
            </a:r>
            <a:r>
              <a:rPr lang="pl-PL" sz="2000" dirty="0" smtClean="0">
                <a:solidFill>
                  <a:srgbClr val="0070C0"/>
                </a:solidFill>
              </a:rPr>
              <a:t>and </a:t>
            </a:r>
            <a:r>
              <a:rPr lang="pl-PL" sz="2000" b="1" dirty="0">
                <a:solidFill>
                  <a:srgbClr val="0070C0"/>
                </a:solidFill>
              </a:rPr>
              <a:t>PM</a:t>
            </a:r>
            <a:r>
              <a:rPr lang="pl-PL" sz="2000" b="1" baseline="-25000" dirty="0">
                <a:solidFill>
                  <a:srgbClr val="0070C0"/>
                </a:solidFill>
              </a:rPr>
              <a:t>2.5</a:t>
            </a:r>
            <a:r>
              <a:rPr lang="en-US" sz="2000" dirty="0" smtClean="0">
                <a:solidFill>
                  <a:srgbClr val="0070C0"/>
                </a:solidFill>
              </a:rPr>
              <a:t>. </a:t>
            </a:r>
            <a:r>
              <a:rPr lang="en-US" sz="2000" dirty="0">
                <a:solidFill>
                  <a:srgbClr val="0070C0"/>
                </a:solidFill>
              </a:rPr>
              <a:t>It is calculated by </a:t>
            </a:r>
            <a:r>
              <a:rPr lang="en-US" sz="2000" b="1" dirty="0">
                <a:solidFill>
                  <a:srgbClr val="0070C0"/>
                </a:solidFill>
              </a:rPr>
              <a:t>comparing the index value for each of the individual pollutants, </a:t>
            </a:r>
            <a:r>
              <a:rPr lang="en-US" sz="2000" dirty="0">
                <a:solidFill>
                  <a:srgbClr val="0070C0"/>
                </a:solidFill>
              </a:rPr>
              <a:t>taking </a:t>
            </a:r>
            <a:r>
              <a:rPr lang="en-US" sz="2000" b="1" dirty="0">
                <a:solidFill>
                  <a:srgbClr val="0070C0"/>
                </a:solidFill>
              </a:rPr>
              <a:t>the worst (maximum) index value</a:t>
            </a:r>
            <a:r>
              <a:rPr lang="en-US" sz="2000" dirty="0">
                <a:solidFill>
                  <a:srgbClr val="0070C0"/>
                </a:solidFill>
              </a:rPr>
              <a:t>.</a:t>
            </a:r>
          </a:p>
          <a:p>
            <a:pPr marL="0" lvl="1">
              <a:spcBef>
                <a:spcPct val="20000"/>
              </a:spcBef>
            </a:pPr>
            <a:r>
              <a:rPr lang="pl-PL" sz="2000" b="1" dirty="0">
                <a:solidFill>
                  <a:srgbClr val="0070C0"/>
                </a:solidFill>
              </a:rPr>
              <a:t>SO</a:t>
            </a:r>
            <a:r>
              <a:rPr lang="pl-PL" sz="2000" b="1" baseline="-25000" dirty="0">
                <a:solidFill>
                  <a:srgbClr val="0070C0"/>
                </a:solidFill>
              </a:rPr>
              <a:t>2 </a:t>
            </a:r>
            <a:r>
              <a:rPr lang="pl-PL" sz="2000" b="1" baseline="-25000" dirty="0" smtClean="0">
                <a:solidFill>
                  <a:srgbClr val="0070C0"/>
                </a:solidFill>
              </a:rPr>
              <a:t> </a:t>
            </a:r>
            <a:r>
              <a:rPr lang="hr-HR" sz="2000" dirty="0">
                <a:solidFill>
                  <a:srgbClr val="0070C0"/>
                </a:solidFill>
              </a:rPr>
              <a:t>v</a:t>
            </a:r>
            <a:r>
              <a:rPr lang="en-US" sz="2000" dirty="0" err="1" smtClean="0">
                <a:solidFill>
                  <a:srgbClr val="0070C0"/>
                </a:solidFill>
              </a:rPr>
              <a:t>alues</a:t>
            </a:r>
            <a:r>
              <a:rPr lang="en-US" sz="2000" dirty="0" smtClean="0">
                <a:solidFill>
                  <a:srgbClr val="0070C0"/>
                </a:solidFill>
              </a:rPr>
              <a:t> are </a:t>
            </a:r>
            <a:r>
              <a:rPr lang="en-US" sz="2000" dirty="0">
                <a:solidFill>
                  <a:srgbClr val="0070C0"/>
                </a:solidFill>
              </a:rPr>
              <a:t>included in the measured index, </a:t>
            </a:r>
            <a:r>
              <a:rPr lang="en-US" sz="2000" b="1" dirty="0">
                <a:solidFill>
                  <a:srgbClr val="0070C0"/>
                </a:solidFill>
              </a:rPr>
              <a:t>if available.</a:t>
            </a:r>
            <a:endParaRPr lang="pl-PL" sz="2000" b="1" dirty="0" smtClean="0">
              <a:solidFill>
                <a:srgbClr val="0070C0"/>
              </a:solidFill>
            </a:endParaRPr>
          </a:p>
          <a:p>
            <a:pPr marL="0" lvl="1">
              <a:spcBef>
                <a:spcPct val="20000"/>
              </a:spcBef>
            </a:pPr>
            <a:r>
              <a:rPr lang="en-US" sz="2000" b="1" dirty="0">
                <a:solidFill>
                  <a:srgbClr val="0070C0"/>
                </a:solidFill>
              </a:rPr>
              <a:t>The current value of the index does not reflect the average annual </a:t>
            </a:r>
            <a:r>
              <a:rPr lang="en-US" sz="2000" b="1" dirty="0" smtClean="0">
                <a:solidFill>
                  <a:srgbClr val="0070C0"/>
                </a:solidFill>
              </a:rPr>
              <a:t>air </a:t>
            </a:r>
            <a:r>
              <a:rPr lang="en-US" sz="2000" b="1" dirty="0">
                <a:solidFill>
                  <a:srgbClr val="0070C0"/>
                </a:solidFill>
              </a:rPr>
              <a:t>quality situation </a:t>
            </a:r>
            <a:r>
              <a:rPr lang="en-US" sz="2000" dirty="0">
                <a:solidFill>
                  <a:srgbClr val="0070C0"/>
                </a:solidFill>
              </a:rPr>
              <a:t>that can be significantly different</a:t>
            </a:r>
            <a:r>
              <a:rPr lang="en-US" sz="2000" b="1" dirty="0" smtClean="0">
                <a:solidFill>
                  <a:srgbClr val="0070C0"/>
                </a:solidFill>
              </a:rPr>
              <a:t>.</a:t>
            </a:r>
            <a:endParaRPr lang="pl-PL" sz="2000" b="1" dirty="0" smtClean="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048172916"/>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66330" y="1534641"/>
            <a:ext cx="8576060" cy="3293209"/>
          </a:xfrm>
          <a:prstGeom prst="rect">
            <a:avLst/>
          </a:prstGeom>
        </p:spPr>
        <p:txBody>
          <a:bodyPr wrap="square">
            <a:spAutoFit/>
          </a:bodyPr>
          <a:lstStyle/>
          <a:p>
            <a:pPr marL="0" lvl="1">
              <a:spcBef>
                <a:spcPct val="20000"/>
              </a:spcBef>
            </a:pPr>
            <a:r>
              <a:rPr lang="en-US" sz="2000" dirty="0" smtClean="0">
                <a:solidFill>
                  <a:srgbClr val="0070C0"/>
                </a:solidFill>
              </a:rPr>
              <a:t>Since</a:t>
            </a:r>
            <a:r>
              <a:rPr lang="hr-HR" sz="2000" dirty="0" smtClean="0">
                <a:solidFill>
                  <a:srgbClr val="0070C0"/>
                </a:solidFill>
              </a:rPr>
              <a:t> </a:t>
            </a:r>
            <a:r>
              <a:rPr lang="hr-HR" sz="2000" dirty="0" err="1" smtClean="0">
                <a:solidFill>
                  <a:srgbClr val="0070C0"/>
                </a:solidFill>
              </a:rPr>
              <a:t>often</a:t>
            </a:r>
            <a:r>
              <a:rPr lang="en-US" sz="2000" dirty="0" smtClean="0">
                <a:solidFill>
                  <a:srgbClr val="0070C0"/>
                </a:solidFill>
              </a:rPr>
              <a:t> a </a:t>
            </a:r>
            <a:r>
              <a:rPr lang="en-US" sz="2000" u="sng" dirty="0">
                <a:solidFill>
                  <a:srgbClr val="0070C0"/>
                </a:solidFill>
              </a:rPr>
              <a:t>small number of </a:t>
            </a:r>
            <a:r>
              <a:rPr lang="en-US" sz="2000" u="sng" dirty="0" smtClean="0">
                <a:solidFill>
                  <a:srgbClr val="0070C0"/>
                </a:solidFill>
              </a:rPr>
              <a:t>pollutants </a:t>
            </a:r>
            <a:r>
              <a:rPr lang="hr-HR" sz="2000" dirty="0" err="1" smtClean="0">
                <a:solidFill>
                  <a:srgbClr val="0070C0"/>
                </a:solidFill>
              </a:rPr>
              <a:t>is</a:t>
            </a:r>
            <a:r>
              <a:rPr lang="hr-HR" sz="2000" dirty="0" smtClean="0">
                <a:solidFill>
                  <a:srgbClr val="0070C0"/>
                </a:solidFill>
              </a:rPr>
              <a:t> </a:t>
            </a:r>
            <a:r>
              <a:rPr lang="hr-HR" sz="2000" dirty="0" err="1" smtClean="0">
                <a:solidFill>
                  <a:srgbClr val="0070C0"/>
                </a:solidFill>
              </a:rPr>
              <a:t>measured</a:t>
            </a:r>
            <a:r>
              <a:rPr lang="hr-HR" sz="2000" dirty="0" smtClean="0">
                <a:solidFill>
                  <a:srgbClr val="0070C0"/>
                </a:solidFill>
              </a:rPr>
              <a:t> at </a:t>
            </a:r>
            <a:r>
              <a:rPr lang="hr-HR" sz="2000" dirty="0" err="1" smtClean="0">
                <a:solidFill>
                  <a:srgbClr val="0070C0"/>
                </a:solidFill>
              </a:rPr>
              <a:t>air</a:t>
            </a:r>
            <a:r>
              <a:rPr lang="hr-HR" sz="2000" dirty="0" smtClean="0">
                <a:solidFill>
                  <a:srgbClr val="0070C0"/>
                </a:solidFill>
              </a:rPr>
              <a:t> </a:t>
            </a:r>
            <a:r>
              <a:rPr lang="hr-HR" sz="2000" dirty="0" err="1" smtClean="0">
                <a:solidFill>
                  <a:srgbClr val="0070C0"/>
                </a:solidFill>
              </a:rPr>
              <a:t>quality</a:t>
            </a:r>
            <a:r>
              <a:rPr lang="hr-HR" sz="2000" dirty="0" smtClean="0">
                <a:solidFill>
                  <a:srgbClr val="0070C0"/>
                </a:solidFill>
              </a:rPr>
              <a:t> monitoring </a:t>
            </a:r>
            <a:r>
              <a:rPr lang="hr-HR" sz="2000" dirty="0" err="1" smtClean="0">
                <a:solidFill>
                  <a:srgbClr val="0070C0"/>
                </a:solidFill>
              </a:rPr>
              <a:t>stations</a:t>
            </a:r>
            <a:r>
              <a:rPr lang="hr-HR" sz="2000" dirty="0" smtClean="0">
                <a:solidFill>
                  <a:srgbClr val="0070C0"/>
                </a:solidFill>
              </a:rPr>
              <a:t>, t</a:t>
            </a:r>
            <a:r>
              <a:rPr lang="en-US" sz="2000" dirty="0" smtClean="0">
                <a:solidFill>
                  <a:srgbClr val="0070C0"/>
                </a:solidFill>
              </a:rPr>
              <a:t>he </a:t>
            </a:r>
            <a:r>
              <a:rPr lang="en-US" sz="2000" dirty="0">
                <a:solidFill>
                  <a:srgbClr val="0070C0"/>
                </a:solidFill>
              </a:rPr>
              <a:t>index is only calculated for </a:t>
            </a:r>
            <a:r>
              <a:rPr lang="en-US" sz="2000" dirty="0" smtClean="0">
                <a:solidFill>
                  <a:srgbClr val="0070C0"/>
                </a:solidFill>
              </a:rPr>
              <a:t>those</a:t>
            </a:r>
            <a:r>
              <a:rPr lang="hr-HR" sz="2000" dirty="0" smtClean="0">
                <a:solidFill>
                  <a:srgbClr val="0070C0"/>
                </a:solidFill>
              </a:rPr>
              <a:t> </a:t>
            </a:r>
            <a:r>
              <a:rPr lang="hr-HR" sz="2000" b="1" dirty="0" err="1" smtClean="0">
                <a:solidFill>
                  <a:srgbClr val="0070C0"/>
                </a:solidFill>
              </a:rPr>
              <a:t>busy</a:t>
            </a:r>
            <a:r>
              <a:rPr lang="hr-HR" sz="2000" b="1" dirty="0" smtClean="0">
                <a:solidFill>
                  <a:srgbClr val="0070C0"/>
                </a:solidFill>
              </a:rPr>
              <a:t> </a:t>
            </a:r>
            <a:r>
              <a:rPr lang="hr-HR" sz="2000" b="1" dirty="0" err="1" smtClean="0">
                <a:solidFill>
                  <a:srgbClr val="0070C0"/>
                </a:solidFill>
              </a:rPr>
              <a:t>stations</a:t>
            </a:r>
            <a:r>
              <a:rPr lang="en-US" sz="2000" b="1" dirty="0" smtClean="0">
                <a:solidFill>
                  <a:srgbClr val="0070C0"/>
                </a:solidFill>
              </a:rPr>
              <a:t> </a:t>
            </a:r>
            <a:r>
              <a:rPr lang="hr-HR" sz="2000" dirty="0" err="1" smtClean="0">
                <a:solidFill>
                  <a:srgbClr val="0070C0"/>
                </a:solidFill>
              </a:rPr>
              <a:t>that</a:t>
            </a:r>
            <a:r>
              <a:rPr lang="hr-HR" sz="2000" b="1" dirty="0" smtClean="0">
                <a:solidFill>
                  <a:srgbClr val="0070C0"/>
                </a:solidFill>
              </a:rPr>
              <a:t> </a:t>
            </a:r>
            <a:r>
              <a:rPr lang="hr-HR" sz="2000" dirty="0" err="1" smtClean="0">
                <a:solidFill>
                  <a:srgbClr val="0070C0"/>
                </a:solidFill>
              </a:rPr>
              <a:t>measure</a:t>
            </a:r>
            <a:r>
              <a:rPr lang="hr-HR" sz="2000" dirty="0" smtClean="0">
                <a:solidFill>
                  <a:srgbClr val="0070C0"/>
                </a:solidFill>
              </a:rPr>
              <a:t> </a:t>
            </a:r>
            <a:r>
              <a:rPr lang="hr-HR" sz="2000" dirty="0" err="1" smtClean="0">
                <a:solidFill>
                  <a:srgbClr val="0070C0"/>
                </a:solidFill>
              </a:rPr>
              <a:t>both</a:t>
            </a:r>
            <a:r>
              <a:rPr lang="hr-HR" sz="2000" dirty="0" smtClean="0">
                <a:solidFill>
                  <a:srgbClr val="0070C0"/>
                </a:solidFill>
              </a:rPr>
              <a:t> </a:t>
            </a:r>
            <a:r>
              <a:rPr lang="hr-BA" sz="2000" b="1" dirty="0">
                <a:solidFill>
                  <a:srgbClr val="0070C0"/>
                </a:solidFill>
              </a:rPr>
              <a:t>NO</a:t>
            </a:r>
            <a:r>
              <a:rPr lang="hr-BA" sz="2000" b="1" baseline="-25000" dirty="0">
                <a:solidFill>
                  <a:srgbClr val="0070C0"/>
                </a:solidFill>
              </a:rPr>
              <a:t>2</a:t>
            </a:r>
            <a:r>
              <a:rPr lang="hr-BA" sz="2000" b="1" dirty="0">
                <a:solidFill>
                  <a:srgbClr val="0070C0"/>
                </a:solidFill>
              </a:rPr>
              <a:t> </a:t>
            </a:r>
            <a:r>
              <a:rPr lang="hr-BA" sz="2000" b="1" dirty="0" err="1" smtClean="0">
                <a:solidFill>
                  <a:srgbClr val="0070C0"/>
                </a:solidFill>
              </a:rPr>
              <a:t>and</a:t>
            </a:r>
            <a:r>
              <a:rPr lang="hr-BA" sz="2000" b="1" dirty="0" smtClean="0">
                <a:solidFill>
                  <a:srgbClr val="0070C0"/>
                </a:solidFill>
              </a:rPr>
              <a:t> </a:t>
            </a:r>
            <a:r>
              <a:rPr lang="hr-BA" sz="2000" b="1" dirty="0">
                <a:solidFill>
                  <a:srgbClr val="0070C0"/>
                </a:solidFill>
              </a:rPr>
              <a:t>PM </a:t>
            </a:r>
            <a:r>
              <a:rPr lang="hr-BA" sz="2000" dirty="0" smtClean="0">
                <a:solidFill>
                  <a:srgbClr val="0070C0"/>
                </a:solidFill>
              </a:rPr>
              <a:t>(</a:t>
            </a:r>
            <a:r>
              <a:rPr lang="hr-BA" sz="2000" dirty="0" err="1" smtClean="0">
                <a:solidFill>
                  <a:srgbClr val="0070C0"/>
                </a:solidFill>
              </a:rPr>
              <a:t>ie</a:t>
            </a:r>
            <a:r>
              <a:rPr lang="hr-BA" sz="2000" dirty="0" smtClean="0">
                <a:solidFill>
                  <a:srgbClr val="0070C0"/>
                </a:solidFill>
              </a:rPr>
              <a:t>. </a:t>
            </a:r>
            <a:r>
              <a:rPr lang="hr-BA" sz="2000" b="1" dirty="0">
                <a:solidFill>
                  <a:srgbClr val="0070C0"/>
                </a:solidFill>
              </a:rPr>
              <a:t>PM</a:t>
            </a:r>
            <a:r>
              <a:rPr lang="hr-BA" sz="2000" b="1" baseline="-25000" dirty="0">
                <a:solidFill>
                  <a:srgbClr val="0070C0"/>
                </a:solidFill>
              </a:rPr>
              <a:t>2.5</a:t>
            </a:r>
            <a:r>
              <a:rPr lang="hr-BA" sz="2000" b="1" dirty="0">
                <a:solidFill>
                  <a:srgbClr val="0070C0"/>
                </a:solidFill>
              </a:rPr>
              <a:t> </a:t>
            </a:r>
            <a:r>
              <a:rPr lang="hr-BA" sz="2000" b="1" dirty="0" err="1" smtClean="0">
                <a:solidFill>
                  <a:srgbClr val="0070C0"/>
                </a:solidFill>
              </a:rPr>
              <a:t>or</a:t>
            </a:r>
            <a:r>
              <a:rPr lang="hr-BA" sz="2000" b="1" dirty="0" smtClean="0">
                <a:solidFill>
                  <a:srgbClr val="0070C0"/>
                </a:solidFill>
              </a:rPr>
              <a:t> </a:t>
            </a:r>
            <a:r>
              <a:rPr lang="hr-BA" sz="2000" b="1" dirty="0">
                <a:solidFill>
                  <a:srgbClr val="0070C0"/>
                </a:solidFill>
              </a:rPr>
              <a:t>PM</a:t>
            </a:r>
            <a:r>
              <a:rPr lang="hr-BA" sz="2000" b="1" baseline="-25000" dirty="0">
                <a:solidFill>
                  <a:srgbClr val="0070C0"/>
                </a:solidFill>
              </a:rPr>
              <a:t>10</a:t>
            </a:r>
            <a:r>
              <a:rPr lang="hr-BA" sz="2000" b="1" dirty="0">
                <a:solidFill>
                  <a:srgbClr val="0070C0"/>
                </a:solidFill>
              </a:rPr>
              <a:t> </a:t>
            </a:r>
            <a:r>
              <a:rPr lang="hr-BA" sz="2000" b="1" dirty="0" err="1" smtClean="0">
                <a:solidFill>
                  <a:srgbClr val="0070C0"/>
                </a:solidFill>
              </a:rPr>
              <a:t>or</a:t>
            </a:r>
            <a:r>
              <a:rPr lang="hr-BA" sz="2000" b="1" dirty="0" smtClean="0">
                <a:solidFill>
                  <a:srgbClr val="0070C0"/>
                </a:solidFill>
              </a:rPr>
              <a:t> </a:t>
            </a:r>
            <a:r>
              <a:rPr lang="hr-BA" sz="2000" b="1" dirty="0" err="1" smtClean="0">
                <a:solidFill>
                  <a:srgbClr val="0070C0"/>
                </a:solidFill>
              </a:rPr>
              <a:t>both</a:t>
            </a:r>
            <a:r>
              <a:rPr lang="hr-BA" sz="2000" b="1" dirty="0" smtClean="0">
                <a:solidFill>
                  <a:srgbClr val="0070C0"/>
                </a:solidFill>
              </a:rPr>
              <a:t>)</a:t>
            </a:r>
            <a:r>
              <a:rPr lang="en-US" sz="2000" dirty="0" smtClean="0">
                <a:solidFill>
                  <a:srgbClr val="0070C0"/>
                </a:solidFill>
              </a:rPr>
              <a:t>.</a:t>
            </a:r>
            <a:endParaRPr lang="hr-BA" sz="2000" dirty="0" smtClean="0">
              <a:solidFill>
                <a:srgbClr val="0070C0"/>
              </a:solidFill>
            </a:endParaRPr>
          </a:p>
          <a:p>
            <a:pPr marL="0" lvl="1">
              <a:spcBef>
                <a:spcPct val="20000"/>
              </a:spcBef>
            </a:pPr>
            <a:r>
              <a:rPr lang="en-US" sz="2000" b="1" dirty="0">
                <a:solidFill>
                  <a:srgbClr val="0070C0"/>
                </a:solidFill>
              </a:rPr>
              <a:t>At all other air quality monitoring stations</a:t>
            </a:r>
            <a:r>
              <a:rPr lang="en-US" sz="2000" dirty="0">
                <a:solidFill>
                  <a:srgbClr val="0070C0"/>
                </a:solidFill>
              </a:rPr>
              <a:t>, the index is calculated for those stations measuring </a:t>
            </a:r>
            <a:r>
              <a:rPr lang="en-US" sz="2000" b="1" dirty="0">
                <a:solidFill>
                  <a:srgbClr val="0070C0"/>
                </a:solidFill>
              </a:rPr>
              <a:t>at least three pollutants </a:t>
            </a:r>
            <a:r>
              <a:rPr lang="hr-BA" sz="2000" b="1" dirty="0">
                <a:solidFill>
                  <a:srgbClr val="0070C0"/>
                </a:solidFill>
              </a:rPr>
              <a:t>NO</a:t>
            </a:r>
            <a:r>
              <a:rPr lang="hr-BA" sz="2000" b="1" baseline="-25000" dirty="0">
                <a:solidFill>
                  <a:srgbClr val="0070C0"/>
                </a:solidFill>
              </a:rPr>
              <a:t>2</a:t>
            </a:r>
            <a:r>
              <a:rPr lang="hr-BA" sz="2000" b="1" dirty="0">
                <a:solidFill>
                  <a:srgbClr val="0070C0"/>
                </a:solidFill>
              </a:rPr>
              <a:t>, O</a:t>
            </a:r>
            <a:r>
              <a:rPr lang="hr-BA" sz="2000" b="1" baseline="-25000" dirty="0">
                <a:solidFill>
                  <a:srgbClr val="0070C0"/>
                </a:solidFill>
              </a:rPr>
              <a:t>3</a:t>
            </a:r>
            <a:r>
              <a:rPr lang="hr-BA" sz="2000" b="1" dirty="0">
                <a:solidFill>
                  <a:srgbClr val="0070C0"/>
                </a:solidFill>
              </a:rPr>
              <a:t> </a:t>
            </a:r>
            <a:r>
              <a:rPr lang="hr-BA" sz="2000" b="1" dirty="0" err="1" smtClean="0">
                <a:solidFill>
                  <a:srgbClr val="0070C0"/>
                </a:solidFill>
              </a:rPr>
              <a:t>and</a:t>
            </a:r>
            <a:r>
              <a:rPr lang="hr-BA" sz="2000" b="1" dirty="0" smtClean="0">
                <a:solidFill>
                  <a:srgbClr val="0070C0"/>
                </a:solidFill>
              </a:rPr>
              <a:t> </a:t>
            </a:r>
            <a:r>
              <a:rPr lang="hr-BA" sz="2000" b="1" dirty="0">
                <a:solidFill>
                  <a:srgbClr val="0070C0"/>
                </a:solidFill>
              </a:rPr>
              <a:t>PM </a:t>
            </a:r>
            <a:r>
              <a:rPr lang="en-US" sz="2000" dirty="0" smtClean="0">
                <a:solidFill>
                  <a:srgbClr val="0070C0"/>
                </a:solidFill>
              </a:rPr>
              <a:t>(</a:t>
            </a:r>
            <a:r>
              <a:rPr lang="hr-HR" sz="2000" dirty="0" err="1" smtClean="0">
                <a:solidFill>
                  <a:srgbClr val="0070C0"/>
                </a:solidFill>
              </a:rPr>
              <a:t>ie</a:t>
            </a:r>
            <a:r>
              <a:rPr lang="hr-HR" sz="2000" dirty="0" smtClean="0">
                <a:solidFill>
                  <a:srgbClr val="0070C0"/>
                </a:solidFill>
              </a:rPr>
              <a:t>. </a:t>
            </a:r>
            <a:r>
              <a:rPr lang="hr-BA" sz="2000" b="1" dirty="0" smtClean="0">
                <a:solidFill>
                  <a:srgbClr val="0070C0"/>
                </a:solidFill>
              </a:rPr>
              <a:t>PM</a:t>
            </a:r>
            <a:r>
              <a:rPr lang="hr-BA" sz="2000" b="1" baseline="-25000" dirty="0" smtClean="0">
                <a:solidFill>
                  <a:srgbClr val="0070C0"/>
                </a:solidFill>
              </a:rPr>
              <a:t>2.5</a:t>
            </a:r>
            <a:r>
              <a:rPr lang="hr-BA" sz="2000" b="1" dirty="0" smtClean="0">
                <a:solidFill>
                  <a:srgbClr val="0070C0"/>
                </a:solidFill>
              </a:rPr>
              <a:t> </a:t>
            </a:r>
            <a:r>
              <a:rPr lang="hr-BA" sz="2000" b="1" dirty="0" err="1" smtClean="0">
                <a:solidFill>
                  <a:srgbClr val="0070C0"/>
                </a:solidFill>
              </a:rPr>
              <a:t>or</a:t>
            </a:r>
            <a:r>
              <a:rPr lang="hr-BA" sz="2000" b="1" dirty="0" smtClean="0">
                <a:solidFill>
                  <a:srgbClr val="0070C0"/>
                </a:solidFill>
              </a:rPr>
              <a:t> </a:t>
            </a:r>
            <a:r>
              <a:rPr lang="hr-BA" sz="2000" b="1" dirty="0">
                <a:solidFill>
                  <a:srgbClr val="0070C0"/>
                </a:solidFill>
              </a:rPr>
              <a:t>PM</a:t>
            </a:r>
            <a:r>
              <a:rPr lang="hr-BA" sz="2000" b="1" baseline="-25000" dirty="0">
                <a:solidFill>
                  <a:srgbClr val="0070C0"/>
                </a:solidFill>
              </a:rPr>
              <a:t>10</a:t>
            </a:r>
            <a:r>
              <a:rPr lang="hr-BA" sz="2000" b="1" dirty="0">
                <a:solidFill>
                  <a:srgbClr val="0070C0"/>
                </a:solidFill>
              </a:rPr>
              <a:t> </a:t>
            </a:r>
            <a:r>
              <a:rPr lang="hr-BA" sz="2000" b="1" dirty="0" err="1" smtClean="0">
                <a:solidFill>
                  <a:srgbClr val="0070C0"/>
                </a:solidFill>
              </a:rPr>
              <a:t>or</a:t>
            </a:r>
            <a:r>
              <a:rPr lang="hr-BA" sz="2000" b="1" dirty="0" smtClean="0">
                <a:solidFill>
                  <a:srgbClr val="0070C0"/>
                </a:solidFill>
              </a:rPr>
              <a:t> </a:t>
            </a:r>
            <a:r>
              <a:rPr lang="hr-BA" sz="2000" b="1" dirty="0" err="1" smtClean="0">
                <a:solidFill>
                  <a:srgbClr val="0070C0"/>
                </a:solidFill>
              </a:rPr>
              <a:t>both</a:t>
            </a:r>
            <a:r>
              <a:rPr lang="en-US" sz="2000" dirty="0" smtClean="0">
                <a:solidFill>
                  <a:srgbClr val="0070C0"/>
                </a:solidFill>
              </a:rPr>
              <a:t>).</a:t>
            </a:r>
            <a:endParaRPr lang="en-US" sz="2000" dirty="0">
              <a:solidFill>
                <a:srgbClr val="0070C0"/>
              </a:solidFill>
            </a:endParaRPr>
          </a:p>
          <a:p>
            <a:pPr marL="0" lvl="1">
              <a:spcBef>
                <a:spcPct val="20000"/>
              </a:spcBef>
            </a:pPr>
            <a:r>
              <a:rPr lang="en-US" sz="2000" b="1" dirty="0" smtClean="0">
                <a:solidFill>
                  <a:srgbClr val="0070C0"/>
                </a:solidFill>
              </a:rPr>
              <a:t>The </a:t>
            </a:r>
            <a:r>
              <a:rPr lang="hr-HR" sz="2000" b="1" dirty="0">
                <a:solidFill>
                  <a:srgbClr val="0070C0"/>
                </a:solidFill>
              </a:rPr>
              <a:t>t</a:t>
            </a:r>
            <a:r>
              <a:rPr lang="hr-HR" sz="2000" b="1" dirty="0" smtClean="0">
                <a:solidFill>
                  <a:srgbClr val="0070C0"/>
                </a:solidFill>
              </a:rPr>
              <a:t>otal </a:t>
            </a:r>
            <a:r>
              <a:rPr lang="hr-HR" sz="2000" b="1" dirty="0">
                <a:solidFill>
                  <a:srgbClr val="0070C0"/>
                </a:solidFill>
              </a:rPr>
              <a:t>i</a:t>
            </a:r>
            <a:r>
              <a:rPr lang="en-US" sz="2000" b="1" dirty="0" err="1" smtClean="0">
                <a:solidFill>
                  <a:srgbClr val="0070C0"/>
                </a:solidFill>
              </a:rPr>
              <a:t>nde</a:t>
            </a:r>
            <a:r>
              <a:rPr lang="hr-HR" sz="2000" b="1" dirty="0" smtClean="0">
                <a:solidFill>
                  <a:srgbClr val="0070C0"/>
                </a:solidFill>
              </a:rPr>
              <a:t>x </a:t>
            </a:r>
            <a:r>
              <a:rPr lang="hr-HR" sz="2000" dirty="0" smtClean="0">
                <a:solidFill>
                  <a:srgbClr val="0070C0"/>
                </a:solidFill>
              </a:rPr>
              <a:t>for a monitoring </a:t>
            </a:r>
            <a:r>
              <a:rPr lang="hr-HR" sz="2000" dirty="0" err="1" smtClean="0">
                <a:solidFill>
                  <a:srgbClr val="0070C0"/>
                </a:solidFill>
              </a:rPr>
              <a:t>station</a:t>
            </a:r>
            <a:r>
              <a:rPr lang="hr-HR" sz="2000" dirty="0" smtClean="0">
                <a:solidFill>
                  <a:srgbClr val="0070C0"/>
                </a:solidFill>
              </a:rPr>
              <a:t> </a:t>
            </a:r>
            <a:r>
              <a:rPr lang="hr-HR" sz="2000" dirty="0" err="1" smtClean="0">
                <a:solidFill>
                  <a:srgbClr val="0070C0"/>
                </a:solidFill>
              </a:rPr>
              <a:t>or</a:t>
            </a:r>
            <a:r>
              <a:rPr lang="hr-HR" sz="2000" dirty="0" smtClean="0">
                <a:solidFill>
                  <a:srgbClr val="0070C0"/>
                </a:solidFill>
              </a:rPr>
              <a:t> </a:t>
            </a:r>
            <a:r>
              <a:rPr lang="hr-HR" sz="2000" dirty="0" err="1" smtClean="0">
                <a:solidFill>
                  <a:srgbClr val="0070C0"/>
                </a:solidFill>
              </a:rPr>
              <a:t>air</a:t>
            </a:r>
            <a:r>
              <a:rPr lang="hr-HR" sz="2000" dirty="0" smtClean="0">
                <a:solidFill>
                  <a:srgbClr val="0070C0"/>
                </a:solidFill>
              </a:rPr>
              <a:t> </a:t>
            </a:r>
            <a:r>
              <a:rPr lang="hr-HR" sz="2000" dirty="0" err="1" smtClean="0">
                <a:solidFill>
                  <a:srgbClr val="0070C0"/>
                </a:solidFill>
              </a:rPr>
              <a:t>quality</a:t>
            </a:r>
            <a:r>
              <a:rPr lang="hr-HR" sz="2000" dirty="0" smtClean="0">
                <a:solidFill>
                  <a:srgbClr val="0070C0"/>
                </a:solidFill>
              </a:rPr>
              <a:t> </a:t>
            </a:r>
            <a:r>
              <a:rPr lang="hr-HR" sz="2000" dirty="0" err="1" smtClean="0">
                <a:solidFill>
                  <a:srgbClr val="0070C0"/>
                </a:solidFill>
              </a:rPr>
              <a:t>forecast</a:t>
            </a:r>
            <a:r>
              <a:rPr lang="en-US" sz="2000" dirty="0" smtClean="0">
                <a:solidFill>
                  <a:srgbClr val="0070C0"/>
                </a:solidFill>
              </a:rPr>
              <a:t> </a:t>
            </a:r>
            <a:r>
              <a:rPr lang="en-US" sz="2000" dirty="0">
                <a:solidFill>
                  <a:srgbClr val="0070C0"/>
                </a:solidFill>
              </a:rPr>
              <a:t>is updated </a:t>
            </a:r>
            <a:r>
              <a:rPr lang="en-US" sz="2000" b="1" dirty="0">
                <a:solidFill>
                  <a:srgbClr val="0070C0"/>
                </a:solidFill>
              </a:rPr>
              <a:t>every hour</a:t>
            </a:r>
            <a:r>
              <a:rPr lang="en-US" sz="2000" dirty="0">
                <a:solidFill>
                  <a:srgbClr val="0070C0"/>
                </a:solidFill>
              </a:rPr>
              <a:t>, and if the data is not recorded for a particular hour, the values are approximated ("filling in the gap") using </a:t>
            </a:r>
            <a:r>
              <a:rPr lang="en-US" sz="2000" b="1" dirty="0">
                <a:solidFill>
                  <a:srgbClr val="0070C0"/>
                </a:solidFill>
              </a:rPr>
              <a:t>CAMS modeled air quality data </a:t>
            </a:r>
            <a:r>
              <a:rPr lang="en-US" sz="2000" dirty="0">
                <a:solidFill>
                  <a:srgbClr val="0070C0"/>
                </a:solidFill>
              </a:rPr>
              <a:t>and in such cases are clearly marked within the index as 'modeled data</a:t>
            </a:r>
            <a:r>
              <a:rPr lang="en-US" sz="2000" dirty="0" smtClean="0">
                <a:solidFill>
                  <a:srgbClr val="0070C0"/>
                </a:solidFill>
              </a:rPr>
              <a:t>'</a:t>
            </a:r>
            <a:r>
              <a:rPr lang="hr-BA" sz="2000" dirty="0" smtClean="0">
                <a:solidFill>
                  <a:srgbClr val="0070C0"/>
                </a:solidFill>
              </a:rPr>
              <a:t>. </a:t>
            </a: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131318684"/>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41916" y="1056443"/>
            <a:ext cx="8600474" cy="1754326"/>
          </a:xfrm>
          <a:prstGeom prst="rect">
            <a:avLst/>
          </a:prstGeom>
        </p:spPr>
        <p:txBody>
          <a:bodyPr wrap="square">
            <a:spAutoFit/>
          </a:bodyPr>
          <a:lstStyle/>
          <a:p>
            <a:pPr marL="0" lvl="1">
              <a:spcBef>
                <a:spcPct val="20000"/>
              </a:spcBef>
            </a:pPr>
            <a:r>
              <a:rPr lang="pl-PL" sz="2400" b="1" dirty="0" smtClean="0">
                <a:solidFill>
                  <a:srgbClr val="1F497D"/>
                </a:solidFill>
              </a:rPr>
              <a:t>EUROPEAN AIR QUALITY INDEX</a:t>
            </a:r>
          </a:p>
          <a:p>
            <a:pPr marL="0" lvl="1">
              <a:spcBef>
                <a:spcPct val="20000"/>
              </a:spcBef>
            </a:pPr>
            <a:r>
              <a:rPr lang="en-US" sz="2000" dirty="0">
                <a:solidFill>
                  <a:srgbClr val="0070C0"/>
                </a:solidFill>
              </a:rPr>
              <a:t>Measurements </a:t>
            </a:r>
            <a:r>
              <a:rPr lang="en-US" sz="2000" b="1" dirty="0">
                <a:solidFill>
                  <a:srgbClr val="0070C0"/>
                </a:solidFill>
              </a:rPr>
              <a:t>up to five key pollutants supplemented with modeled data determine the index level </a:t>
            </a:r>
            <a:r>
              <a:rPr lang="en-US" sz="2000" dirty="0">
                <a:solidFill>
                  <a:srgbClr val="0070C0"/>
                </a:solidFill>
              </a:rPr>
              <a:t>that describes the current air quality situation at each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 </a:t>
            </a:r>
            <a:r>
              <a:rPr lang="en-US" sz="2000" b="1" dirty="0">
                <a:solidFill>
                  <a:srgbClr val="0070C0"/>
                </a:solidFill>
              </a:rPr>
              <a:t>The overall index corresponds to the </a:t>
            </a:r>
            <a:r>
              <a:rPr lang="hr-HR" sz="2000" b="1" dirty="0" err="1" smtClean="0">
                <a:solidFill>
                  <a:srgbClr val="0070C0"/>
                </a:solidFill>
              </a:rPr>
              <a:t>poorest</a:t>
            </a:r>
            <a:r>
              <a:rPr lang="en-US" sz="2000" b="1" dirty="0" smtClean="0">
                <a:solidFill>
                  <a:srgbClr val="0070C0"/>
                </a:solidFill>
              </a:rPr>
              <a:t> </a:t>
            </a:r>
            <a:r>
              <a:rPr lang="en-US" sz="2000" b="1" dirty="0">
                <a:solidFill>
                  <a:srgbClr val="0070C0"/>
                </a:solidFill>
              </a:rPr>
              <a:t>index level </a:t>
            </a:r>
            <a:r>
              <a:rPr lang="en-US" sz="2000" dirty="0">
                <a:solidFill>
                  <a:srgbClr val="0070C0"/>
                </a:solidFill>
              </a:rPr>
              <a:t>for </a:t>
            </a:r>
            <a:r>
              <a:rPr lang="en-US" sz="2000" b="1" dirty="0">
                <a:solidFill>
                  <a:srgbClr val="0070C0"/>
                </a:solidFill>
              </a:rPr>
              <a:t>any of the five pollutants </a:t>
            </a:r>
            <a:r>
              <a:rPr lang="en-US" sz="2000" dirty="0">
                <a:solidFill>
                  <a:srgbClr val="0070C0"/>
                </a:solidFill>
              </a:rPr>
              <a:t>according to the following scheme</a:t>
            </a:r>
            <a:r>
              <a:rPr lang="en-US" sz="2000" dirty="0" smtClean="0">
                <a:solidFill>
                  <a:srgbClr val="0070C0"/>
                </a:solidFill>
              </a:rPr>
              <a:t>:</a:t>
            </a:r>
            <a:endParaRPr lang="hr-BA" sz="2000" dirty="0" smtClean="0">
              <a:solidFill>
                <a:srgbClr val="0070C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900900893"/>
              </p:ext>
            </p:extLst>
          </p:nvPr>
        </p:nvGraphicFramePr>
        <p:xfrm>
          <a:off x="241916" y="3117173"/>
          <a:ext cx="8624887" cy="3007902"/>
        </p:xfrm>
        <a:graphic>
          <a:graphicData uri="http://schemas.openxmlformats.org/drawingml/2006/table">
            <a:tbl>
              <a:tblPr/>
              <a:tblGrid>
                <a:gridCol w="1016494">
                  <a:extLst>
                    <a:ext uri="{9D8B030D-6E8A-4147-A177-3AD203B41FA5}">
                      <a16:colId xmlns:a16="http://schemas.microsoft.com/office/drawing/2014/main" val="628096097"/>
                    </a:ext>
                  </a:extLst>
                </a:gridCol>
                <a:gridCol w="1179627">
                  <a:extLst>
                    <a:ext uri="{9D8B030D-6E8A-4147-A177-3AD203B41FA5}">
                      <a16:colId xmlns:a16="http://schemas.microsoft.com/office/drawing/2014/main" val="594211458"/>
                    </a:ext>
                  </a:extLst>
                </a:gridCol>
                <a:gridCol w="1068571">
                  <a:extLst>
                    <a:ext uri="{9D8B030D-6E8A-4147-A177-3AD203B41FA5}">
                      <a16:colId xmlns:a16="http://schemas.microsoft.com/office/drawing/2014/main" val="4090650019"/>
                    </a:ext>
                  </a:extLst>
                </a:gridCol>
                <a:gridCol w="1072039">
                  <a:extLst>
                    <a:ext uri="{9D8B030D-6E8A-4147-A177-3AD203B41FA5}">
                      <a16:colId xmlns:a16="http://schemas.microsoft.com/office/drawing/2014/main" val="4289938041"/>
                    </a:ext>
                  </a:extLst>
                </a:gridCol>
                <a:gridCol w="1072039">
                  <a:extLst>
                    <a:ext uri="{9D8B030D-6E8A-4147-A177-3AD203B41FA5}">
                      <a16:colId xmlns:a16="http://schemas.microsoft.com/office/drawing/2014/main" val="3093250898"/>
                    </a:ext>
                  </a:extLst>
                </a:gridCol>
                <a:gridCol w="1072039">
                  <a:extLst>
                    <a:ext uri="{9D8B030D-6E8A-4147-A177-3AD203B41FA5}">
                      <a16:colId xmlns:a16="http://schemas.microsoft.com/office/drawing/2014/main" val="3405147995"/>
                    </a:ext>
                  </a:extLst>
                </a:gridCol>
                <a:gridCol w="1072039">
                  <a:extLst>
                    <a:ext uri="{9D8B030D-6E8A-4147-A177-3AD203B41FA5}">
                      <a16:colId xmlns:a16="http://schemas.microsoft.com/office/drawing/2014/main" val="508602091"/>
                    </a:ext>
                  </a:extLst>
                </a:gridCol>
                <a:gridCol w="1072039">
                  <a:extLst>
                    <a:ext uri="{9D8B030D-6E8A-4147-A177-3AD203B41FA5}">
                      <a16:colId xmlns:a16="http://schemas.microsoft.com/office/drawing/2014/main" val="89239626"/>
                    </a:ext>
                  </a:extLst>
                </a:gridCol>
              </a:tblGrid>
              <a:tr h="754792">
                <a:tc gridSpan="3">
                  <a:txBody>
                    <a:bodyPr/>
                    <a:lstStyle/>
                    <a:p>
                      <a:pPr algn="ctr" fontAlgn="ctr"/>
                      <a:r>
                        <a:rPr lang="hr-BA" sz="1200" b="1" i="0" u="none" strike="noStrike" dirty="0" err="1" smtClean="0">
                          <a:solidFill>
                            <a:srgbClr val="222222"/>
                          </a:solidFill>
                          <a:effectLst/>
                          <a:latin typeface="Calibri" panose="020F0502020204030204" pitchFamily="34" charset="0"/>
                        </a:rPr>
                        <a:t>Pollutant</a:t>
                      </a:r>
                      <a:endParaRPr lang="hr-BA" sz="1200" b="1" i="0" u="none" strike="noStrike" dirty="0">
                        <a:solidFill>
                          <a:srgbClr val="222222"/>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hr-BA"/>
                    </a:p>
                  </a:txBody>
                  <a:tcPr/>
                </a:tc>
                <a:tc hMerge="1">
                  <a:txBody>
                    <a:bodyPr/>
                    <a:lstStyle/>
                    <a:p>
                      <a:endParaRPr lang="hr-BA"/>
                    </a:p>
                  </a:txBody>
                  <a:tcPr/>
                </a:tc>
                <a:tc>
                  <a:txBody>
                    <a:bodyPr/>
                    <a:lstStyle/>
                    <a:p>
                      <a:pPr algn="ctr" fontAlgn="ctr"/>
                      <a:r>
                        <a:rPr lang="pl-PL" sz="1200" b="0" i="0" u="none" strike="noStrike" dirty="0" smtClean="0">
                          <a:solidFill>
                            <a:srgbClr val="222222"/>
                          </a:solidFill>
                          <a:effectLst/>
                          <a:latin typeface="Calibri" panose="020F0502020204030204" pitchFamily="34" charset="0"/>
                        </a:rPr>
                        <a:t>Particles smaller than 2.5 </a:t>
                      </a:r>
                      <a:r>
                        <a:rPr lang="pl-PL" sz="1200" b="0" i="0" u="none" strike="noStrike" dirty="0">
                          <a:solidFill>
                            <a:srgbClr val="222222"/>
                          </a:solidFill>
                          <a:effectLst/>
                          <a:latin typeface="Calibri" panose="020F0502020204030204" pitchFamily="34" charset="0"/>
                        </a:rPr>
                        <a:t>µm (</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2.5</a:t>
                      </a:r>
                      <a:r>
                        <a:rPr lang="pl-PL" sz="1200" b="0" i="0" u="none" strike="noStrike" dirty="0">
                          <a:solidFill>
                            <a:srgbClr val="222222"/>
                          </a:solidFill>
                          <a:effectLst/>
                          <a:latin typeface="Calibri" panose="020F0502020204030204" pitchFamily="34" charset="0"/>
                        </a:rPr>
                        <a:t>)</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pl-PL" sz="1200" b="0" i="0" u="none" strike="noStrike" dirty="0" smtClean="0">
                          <a:solidFill>
                            <a:srgbClr val="222222"/>
                          </a:solidFill>
                          <a:effectLst/>
                          <a:latin typeface="Calibri" panose="020F0502020204030204" pitchFamily="34" charset="0"/>
                        </a:rPr>
                        <a:t>Particles smaller than 10 </a:t>
                      </a:r>
                      <a:r>
                        <a:rPr lang="pl-PL" sz="1200" b="0" i="0" u="none" strike="noStrike" dirty="0">
                          <a:solidFill>
                            <a:srgbClr val="222222"/>
                          </a:solidFill>
                          <a:effectLst/>
                          <a:latin typeface="Calibri" panose="020F0502020204030204" pitchFamily="34" charset="0"/>
                        </a:rPr>
                        <a:t>µm </a:t>
                      </a:r>
                      <a:endParaRPr lang="pl-PL" sz="1200" b="0" i="0" u="none" strike="noStrike" dirty="0" smtClean="0">
                        <a:solidFill>
                          <a:srgbClr val="222222"/>
                        </a:solidFill>
                        <a:effectLst/>
                        <a:latin typeface="Calibri" panose="020F0502020204030204" pitchFamily="34" charset="0"/>
                      </a:endParaRPr>
                    </a:p>
                    <a:p>
                      <a:pPr algn="ctr" fontAlgn="ctr"/>
                      <a:r>
                        <a:rPr lang="pl-PL" sz="1200" b="0" i="0" u="none" strike="noStrike" dirty="0" smtClean="0">
                          <a:solidFill>
                            <a:srgbClr val="222222"/>
                          </a:solidFill>
                          <a:effectLst/>
                          <a:latin typeface="Calibri" panose="020F0502020204030204" pitchFamily="34" charset="0"/>
                        </a:rPr>
                        <a:t>(</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10</a:t>
                      </a:r>
                      <a:r>
                        <a:rPr lang="pl-PL"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err="1" smtClean="0">
                          <a:solidFill>
                            <a:srgbClr val="222222"/>
                          </a:solidFill>
                          <a:effectLst/>
                          <a:latin typeface="Calibri" panose="020F0502020204030204" pitchFamily="34" charset="0"/>
                        </a:rPr>
                        <a:t>Nitrogen</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dioxide</a:t>
                      </a:r>
                      <a:r>
                        <a:rPr lang="hr-BA" sz="1200" b="0" i="0" u="none" strike="noStrike" dirty="0" smtClean="0">
                          <a:solidFill>
                            <a:srgbClr val="222222"/>
                          </a:solidFill>
                          <a:effectLst/>
                          <a:latin typeface="Calibri" panose="020F0502020204030204" pitchFamily="34" charset="0"/>
                        </a:rPr>
                        <a:t> (</a:t>
                      </a:r>
                      <a:r>
                        <a:rPr lang="hr-BA" sz="1200" b="1" i="0" u="none" strike="noStrike" dirty="0" smtClean="0">
                          <a:solidFill>
                            <a:srgbClr val="222222"/>
                          </a:solidFill>
                          <a:effectLst/>
                          <a:latin typeface="Calibri" panose="020F0502020204030204" pitchFamily="34" charset="0"/>
                        </a:rPr>
                        <a:t>NO</a:t>
                      </a:r>
                      <a:r>
                        <a:rPr lang="hr-BA" sz="1200" b="1" i="0" u="none" strike="noStrike" baseline="-25000" dirty="0" smtClean="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smtClean="0">
                          <a:solidFill>
                            <a:srgbClr val="222222"/>
                          </a:solidFill>
                          <a:effectLst/>
                          <a:latin typeface="Calibri" panose="020F0502020204030204" pitchFamily="34" charset="0"/>
                        </a:rPr>
                        <a:t>Ozone </a:t>
                      </a:r>
                    </a:p>
                    <a:p>
                      <a:pPr algn="ctr" fontAlgn="ctr"/>
                      <a:r>
                        <a:rPr lang="hr-BA" sz="1200" b="0" i="0" u="none" strike="noStrike" dirty="0" smtClean="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O</a:t>
                      </a:r>
                      <a:r>
                        <a:rPr lang="hr-BA" sz="1200" b="1" i="0" u="none" strike="noStrike" baseline="-25000" dirty="0">
                          <a:solidFill>
                            <a:srgbClr val="222222"/>
                          </a:solidFill>
                          <a:effectLst/>
                          <a:latin typeface="Calibri" panose="020F0502020204030204" pitchFamily="34" charset="0"/>
                        </a:rPr>
                        <a:t>3</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err="1" smtClean="0">
                          <a:solidFill>
                            <a:srgbClr val="222222"/>
                          </a:solidFill>
                          <a:effectLst/>
                          <a:latin typeface="Calibri" panose="020F0502020204030204" pitchFamily="34" charset="0"/>
                        </a:rPr>
                        <a:t>Sulfur</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dioxide</a:t>
                      </a:r>
                      <a:r>
                        <a:rPr lang="hr-BA" sz="1200" b="0" i="0" u="none" strike="noStrike" dirty="0" smtClean="0">
                          <a:solidFill>
                            <a:srgbClr val="222222"/>
                          </a:solidFill>
                          <a:effectLst/>
                          <a:latin typeface="Calibri" panose="020F0502020204030204" pitchFamily="34" charset="0"/>
                        </a:rPr>
                        <a:t> </a:t>
                      </a:r>
                      <a:r>
                        <a:rPr lang="hr-BA" sz="1200" b="0" i="0" u="none" strike="noStrike" dirty="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SO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9763826"/>
                  </a:ext>
                </a:extLst>
              </a:tr>
              <a:tr h="450622">
                <a:tc rowSpan="5">
                  <a:txBody>
                    <a:bodyPr/>
                    <a:lstStyle/>
                    <a:p>
                      <a:pPr algn="ctr" fontAlgn="ctr"/>
                      <a:r>
                        <a:rPr lang="hr-BA" sz="1200" b="1" i="0" u="none" strike="noStrike" dirty="0" smtClean="0">
                          <a:solidFill>
                            <a:srgbClr val="222222"/>
                          </a:solidFill>
                          <a:effectLst/>
                          <a:latin typeface="Calibri" panose="020F0502020204030204" pitchFamily="34" charset="0"/>
                        </a:rPr>
                        <a:t>Index</a:t>
                      </a:r>
                      <a:r>
                        <a:rPr lang="hr-BA" sz="1200" b="1" i="0" u="none" strike="noStrike" baseline="0" dirty="0" smtClean="0">
                          <a:solidFill>
                            <a:srgbClr val="222222"/>
                          </a:solidFill>
                          <a:effectLst/>
                          <a:latin typeface="Calibri" panose="020F0502020204030204" pitchFamily="34" charset="0"/>
                        </a:rPr>
                        <a:t> </a:t>
                      </a:r>
                      <a:r>
                        <a:rPr lang="hr-BA" sz="1200" b="1" i="0" u="none" strike="noStrike" baseline="0" dirty="0" err="1" smtClean="0">
                          <a:solidFill>
                            <a:srgbClr val="222222"/>
                          </a:solidFill>
                          <a:effectLst/>
                          <a:latin typeface="Calibri" panose="020F0502020204030204" pitchFamily="34" charset="0"/>
                        </a:rPr>
                        <a:t>level</a:t>
                      </a:r>
                      <a:endParaRPr lang="hr-BA" sz="1200" b="1" i="0" u="none" strike="noStrike" dirty="0">
                        <a:solidFill>
                          <a:srgbClr val="222222"/>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5">
                  <a:txBody>
                    <a:bodyPr/>
                    <a:lstStyle/>
                    <a:p>
                      <a:pPr algn="ctr" fontAlgn="ctr"/>
                      <a:r>
                        <a:rPr lang="hr-BA" sz="1200" b="0" i="0" u="none" strike="noStrike" dirty="0" smtClean="0">
                          <a:solidFill>
                            <a:srgbClr val="222222"/>
                          </a:solidFill>
                          <a:effectLst/>
                          <a:latin typeface="Calibri" panose="020F0502020204030204" pitchFamily="34" charset="0"/>
                        </a:rPr>
                        <a:t>(</a:t>
                      </a:r>
                      <a:r>
                        <a:rPr lang="hr-BA" sz="1200" b="0" i="0" u="none" strike="noStrike" dirty="0" err="1" smtClean="0">
                          <a:solidFill>
                            <a:srgbClr val="222222"/>
                          </a:solidFill>
                          <a:effectLst/>
                          <a:latin typeface="Calibri" panose="020F0502020204030204" pitchFamily="34" charset="0"/>
                        </a:rPr>
                        <a:t>based</a:t>
                      </a:r>
                      <a:r>
                        <a:rPr lang="hr-BA" sz="1200" b="0" i="0" u="none" strike="noStrike" dirty="0" smtClean="0">
                          <a:solidFill>
                            <a:srgbClr val="222222"/>
                          </a:solidFill>
                          <a:effectLst/>
                          <a:latin typeface="Calibri" panose="020F0502020204030204" pitchFamily="34" charset="0"/>
                        </a:rPr>
                        <a:t> on </a:t>
                      </a:r>
                      <a:r>
                        <a:rPr lang="hr-BA" sz="1200" b="0" i="0" u="none" strike="noStrike" dirty="0" err="1" smtClean="0">
                          <a:solidFill>
                            <a:srgbClr val="222222"/>
                          </a:solidFill>
                          <a:effectLst/>
                          <a:latin typeface="Calibri" panose="020F0502020204030204" pitchFamily="34" charset="0"/>
                        </a:rPr>
                        <a:t>pollutant</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concentrations</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in</a:t>
                      </a:r>
                      <a:r>
                        <a:rPr lang="hr-BA" sz="1200" b="0" i="0" u="none" strike="noStrike" dirty="0" smtClean="0">
                          <a:solidFill>
                            <a:srgbClr val="222222"/>
                          </a:solidFill>
                          <a:effectLst/>
                          <a:latin typeface="Calibri" panose="020F0502020204030204" pitchFamily="34" charset="0"/>
                        </a:rPr>
                        <a:t> </a:t>
                      </a:r>
                      <a:r>
                        <a:rPr lang="el-GR" sz="1200" b="0" i="0" u="none" strike="noStrike" dirty="0" smtClean="0">
                          <a:solidFill>
                            <a:srgbClr val="222222"/>
                          </a:solidFill>
                          <a:effectLst/>
                          <a:latin typeface="Calibri" panose="020F0502020204030204" pitchFamily="34" charset="0"/>
                        </a:rPr>
                        <a:t>μ</a:t>
                      </a:r>
                      <a:r>
                        <a:rPr lang="hr-BA" sz="1200" b="0" i="0" u="none" strike="noStrike" dirty="0" smtClean="0">
                          <a:solidFill>
                            <a:srgbClr val="222222"/>
                          </a:solidFill>
                          <a:effectLst/>
                          <a:latin typeface="Calibri" panose="020F0502020204030204" pitchFamily="34" charset="0"/>
                        </a:rPr>
                        <a:t>g / m</a:t>
                      </a:r>
                      <a:r>
                        <a:rPr lang="hr-BA" sz="1200" b="0" i="0" u="none" strike="noStrike" baseline="30000" dirty="0" smtClean="0">
                          <a:solidFill>
                            <a:srgbClr val="222222"/>
                          </a:solidFill>
                          <a:effectLst/>
                          <a:latin typeface="Calibri" panose="020F0502020204030204" pitchFamily="34" charset="0"/>
                        </a:rPr>
                        <a:t>3</a:t>
                      </a:r>
                      <a:r>
                        <a:rPr lang="hr-BA" sz="1200" b="0" i="0" u="none" strike="noStrike" dirty="0" smtClean="0">
                          <a:solidFill>
                            <a:srgbClr val="222222"/>
                          </a:solidFill>
                          <a:effectLst/>
                          <a:latin typeface="Calibri" panose="020F0502020204030204" pitchFamily="34" charset="0"/>
                        </a:rPr>
                        <a:t>)</a:t>
                      </a:r>
                    </a:p>
                    <a:p>
                      <a:pPr algn="ctr" fontAlgn="ctr"/>
                      <a:endParaRPr lang="hr-BA" sz="1200" b="0"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1" i="0" u="none" strike="noStrike" dirty="0" err="1" smtClean="0">
                          <a:solidFill>
                            <a:srgbClr val="222222"/>
                          </a:solidFill>
                          <a:effectLst/>
                          <a:latin typeface="Calibri" panose="020F0502020204030204" pitchFamily="34" charset="0"/>
                        </a:rPr>
                        <a:t>Good</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333333"/>
                          </a:solidFill>
                          <a:effectLst/>
                          <a:latin typeface="Calibri" panose="020F0502020204030204" pitchFamily="34" charset="0"/>
                        </a:rPr>
                        <a:t>0-10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dirty="0">
                          <a:solidFill>
                            <a:srgbClr val="333333"/>
                          </a:solidFill>
                          <a:effectLst/>
                          <a:latin typeface="Calibri" panose="020F0502020204030204" pitchFamily="34" charset="0"/>
                        </a:rPr>
                        <a:t>0-20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0-100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extLst>
                  <a:ext uri="{0D108BD9-81ED-4DB2-BD59-A6C34878D82A}">
                    <a16:rowId xmlns:a16="http://schemas.microsoft.com/office/drawing/2014/main" val="3327648390"/>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Acceptable</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smtClean="0">
                          <a:solidFill>
                            <a:srgbClr val="FFFFFF"/>
                          </a:solidFill>
                          <a:effectLst/>
                          <a:latin typeface="Calibri" panose="020F0502020204030204" pitchFamily="34" charset="0"/>
                        </a:rPr>
                        <a:t>10-20</a:t>
                      </a:r>
                      <a:endParaRPr lang="hr-BA" sz="1200" b="0" i="0" u="none" strike="noStrike" dirty="0">
                        <a:solidFill>
                          <a:srgbClr val="FFFFFF"/>
                        </a:solidFill>
                        <a:effectLst/>
                        <a:latin typeface="Calibri" panose="020F0502020204030204" pitchFamily="34" charset="0"/>
                      </a:endParaRP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20-35</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40-100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80-120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extLst>
                  <a:ext uri="{0D108BD9-81ED-4DB2-BD59-A6C34878D82A}">
                    <a16:rowId xmlns:a16="http://schemas.microsoft.com/office/drawing/2014/main" val="4066765963"/>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Moderate</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20-25</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35-50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120-180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200-350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extLst>
                  <a:ext uri="{0D108BD9-81ED-4DB2-BD59-A6C34878D82A}">
                    <a16:rowId xmlns:a16="http://schemas.microsoft.com/office/drawing/2014/main" val="3011390465"/>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Poor</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25-50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50-100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200-400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180-240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350-500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1072563137"/>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Very</a:t>
                      </a:r>
                      <a:r>
                        <a:rPr lang="hr-BA" sz="1200" b="1" i="0" u="none" strike="noStrike" dirty="0" smtClean="0">
                          <a:solidFill>
                            <a:srgbClr val="222222"/>
                          </a:solidFill>
                          <a:effectLst/>
                          <a:latin typeface="Calibri" panose="020F0502020204030204" pitchFamily="34" charset="0"/>
                        </a:rPr>
                        <a:t> </a:t>
                      </a:r>
                      <a:r>
                        <a:rPr lang="hr-BA" sz="1200" b="1" i="0" u="none" strike="noStrike" dirty="0" err="1" smtClean="0">
                          <a:solidFill>
                            <a:srgbClr val="222222"/>
                          </a:solidFill>
                          <a:effectLst/>
                          <a:latin typeface="Calibri" panose="020F0502020204030204" pitchFamily="34" charset="0"/>
                        </a:rPr>
                        <a:t>poor</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a:solidFill>
                            <a:srgbClr val="FFFFFF"/>
                          </a:solidFill>
                          <a:effectLst/>
                          <a:latin typeface="Calibri" panose="020F0502020204030204" pitchFamily="34" charset="0"/>
                        </a:rPr>
                        <a:t>50-800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100-1200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400-1000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240-600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dirty="0">
                          <a:solidFill>
                            <a:srgbClr val="FFFFFF"/>
                          </a:solidFill>
                          <a:effectLst/>
                          <a:latin typeface="Calibri" panose="020F0502020204030204" pitchFamily="34" charset="0"/>
                        </a:rPr>
                        <a:t>500-1250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extLst>
                  <a:ext uri="{0D108BD9-81ED-4DB2-BD59-A6C34878D82A}">
                    <a16:rowId xmlns:a16="http://schemas.microsoft.com/office/drawing/2014/main" val="3721773481"/>
                  </a:ext>
                </a:extLst>
              </a:tr>
            </a:tbl>
          </a:graphicData>
        </a:graphic>
      </p:graphicFrame>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780288379"/>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4024699892"/>
              </p:ext>
            </p:extLst>
          </p:nvPr>
        </p:nvGraphicFramePr>
        <p:xfrm>
          <a:off x="217503" y="1362234"/>
          <a:ext cx="8624887" cy="3007902"/>
        </p:xfrm>
        <a:graphic>
          <a:graphicData uri="http://schemas.openxmlformats.org/drawingml/2006/table">
            <a:tbl>
              <a:tblPr/>
              <a:tblGrid>
                <a:gridCol w="1016494">
                  <a:extLst>
                    <a:ext uri="{9D8B030D-6E8A-4147-A177-3AD203B41FA5}">
                      <a16:colId xmlns:a16="http://schemas.microsoft.com/office/drawing/2014/main" val="628096097"/>
                    </a:ext>
                  </a:extLst>
                </a:gridCol>
                <a:gridCol w="1179627">
                  <a:extLst>
                    <a:ext uri="{9D8B030D-6E8A-4147-A177-3AD203B41FA5}">
                      <a16:colId xmlns:a16="http://schemas.microsoft.com/office/drawing/2014/main" val="594211458"/>
                    </a:ext>
                  </a:extLst>
                </a:gridCol>
                <a:gridCol w="1068571">
                  <a:extLst>
                    <a:ext uri="{9D8B030D-6E8A-4147-A177-3AD203B41FA5}">
                      <a16:colId xmlns:a16="http://schemas.microsoft.com/office/drawing/2014/main" val="4090650019"/>
                    </a:ext>
                  </a:extLst>
                </a:gridCol>
                <a:gridCol w="1072039">
                  <a:extLst>
                    <a:ext uri="{9D8B030D-6E8A-4147-A177-3AD203B41FA5}">
                      <a16:colId xmlns:a16="http://schemas.microsoft.com/office/drawing/2014/main" val="4289938041"/>
                    </a:ext>
                  </a:extLst>
                </a:gridCol>
                <a:gridCol w="1072039">
                  <a:extLst>
                    <a:ext uri="{9D8B030D-6E8A-4147-A177-3AD203B41FA5}">
                      <a16:colId xmlns:a16="http://schemas.microsoft.com/office/drawing/2014/main" val="3093250898"/>
                    </a:ext>
                  </a:extLst>
                </a:gridCol>
                <a:gridCol w="1072039">
                  <a:extLst>
                    <a:ext uri="{9D8B030D-6E8A-4147-A177-3AD203B41FA5}">
                      <a16:colId xmlns:a16="http://schemas.microsoft.com/office/drawing/2014/main" val="3405147995"/>
                    </a:ext>
                  </a:extLst>
                </a:gridCol>
                <a:gridCol w="1072039">
                  <a:extLst>
                    <a:ext uri="{9D8B030D-6E8A-4147-A177-3AD203B41FA5}">
                      <a16:colId xmlns:a16="http://schemas.microsoft.com/office/drawing/2014/main" val="508602091"/>
                    </a:ext>
                  </a:extLst>
                </a:gridCol>
                <a:gridCol w="1072039">
                  <a:extLst>
                    <a:ext uri="{9D8B030D-6E8A-4147-A177-3AD203B41FA5}">
                      <a16:colId xmlns:a16="http://schemas.microsoft.com/office/drawing/2014/main" val="89239626"/>
                    </a:ext>
                  </a:extLst>
                </a:gridCol>
              </a:tblGrid>
              <a:tr h="754792">
                <a:tc gridSpan="3">
                  <a:txBody>
                    <a:bodyPr/>
                    <a:lstStyle/>
                    <a:p>
                      <a:pPr algn="ctr" fontAlgn="ctr"/>
                      <a:r>
                        <a:rPr lang="hr-BA" sz="1200" b="1" i="0" u="none" strike="noStrike" dirty="0" err="1" smtClean="0">
                          <a:solidFill>
                            <a:srgbClr val="222222"/>
                          </a:solidFill>
                          <a:effectLst/>
                          <a:latin typeface="Calibri" panose="020F0502020204030204" pitchFamily="34" charset="0"/>
                        </a:rPr>
                        <a:t>Pollutant</a:t>
                      </a:r>
                      <a:endParaRPr lang="hr-BA" sz="1200" b="1" i="0" u="none" strike="noStrike" dirty="0">
                        <a:solidFill>
                          <a:srgbClr val="222222"/>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hr-BA"/>
                    </a:p>
                  </a:txBody>
                  <a:tcPr/>
                </a:tc>
                <a:tc hMerge="1">
                  <a:txBody>
                    <a:bodyPr/>
                    <a:lstStyle/>
                    <a:p>
                      <a:endParaRPr lang="hr-BA"/>
                    </a:p>
                  </a:txBody>
                  <a:tcPr/>
                </a:tc>
                <a:tc>
                  <a:txBody>
                    <a:bodyPr/>
                    <a:lstStyle/>
                    <a:p>
                      <a:pPr algn="ctr" fontAlgn="ctr"/>
                      <a:r>
                        <a:rPr lang="pl-PL" sz="1200" b="0" i="0" u="none" strike="noStrike" dirty="0" smtClean="0">
                          <a:solidFill>
                            <a:srgbClr val="222222"/>
                          </a:solidFill>
                          <a:effectLst/>
                          <a:latin typeface="Calibri" panose="020F0502020204030204" pitchFamily="34" charset="0"/>
                        </a:rPr>
                        <a:t>Particles smaller than 2.5 </a:t>
                      </a:r>
                      <a:r>
                        <a:rPr lang="pl-PL" sz="1200" b="0" i="0" u="none" strike="noStrike" dirty="0">
                          <a:solidFill>
                            <a:srgbClr val="222222"/>
                          </a:solidFill>
                          <a:effectLst/>
                          <a:latin typeface="Calibri" panose="020F0502020204030204" pitchFamily="34" charset="0"/>
                        </a:rPr>
                        <a:t>µm (</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2.5</a:t>
                      </a:r>
                      <a:r>
                        <a:rPr lang="pl-PL" sz="1200" b="0" i="0" u="none" strike="noStrike" dirty="0">
                          <a:solidFill>
                            <a:srgbClr val="222222"/>
                          </a:solidFill>
                          <a:effectLst/>
                          <a:latin typeface="Calibri" panose="020F0502020204030204" pitchFamily="34" charset="0"/>
                        </a:rPr>
                        <a:t>)</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pl-PL" sz="1200" b="0" i="0" u="none" strike="noStrike" dirty="0" smtClean="0">
                          <a:solidFill>
                            <a:srgbClr val="222222"/>
                          </a:solidFill>
                          <a:effectLst/>
                          <a:latin typeface="Calibri" panose="020F0502020204030204" pitchFamily="34" charset="0"/>
                        </a:rPr>
                        <a:t>Particles smaller than 10 </a:t>
                      </a:r>
                      <a:r>
                        <a:rPr lang="pl-PL" sz="1200" b="0" i="0" u="none" strike="noStrike" dirty="0">
                          <a:solidFill>
                            <a:srgbClr val="222222"/>
                          </a:solidFill>
                          <a:effectLst/>
                          <a:latin typeface="Calibri" panose="020F0502020204030204" pitchFamily="34" charset="0"/>
                        </a:rPr>
                        <a:t>µm </a:t>
                      </a:r>
                      <a:endParaRPr lang="pl-PL" sz="1200" b="0" i="0" u="none" strike="noStrike" dirty="0" smtClean="0">
                        <a:solidFill>
                          <a:srgbClr val="222222"/>
                        </a:solidFill>
                        <a:effectLst/>
                        <a:latin typeface="Calibri" panose="020F0502020204030204" pitchFamily="34" charset="0"/>
                      </a:endParaRPr>
                    </a:p>
                    <a:p>
                      <a:pPr algn="ctr" fontAlgn="ctr"/>
                      <a:r>
                        <a:rPr lang="pl-PL" sz="1200" b="0" i="0" u="none" strike="noStrike" dirty="0" smtClean="0">
                          <a:solidFill>
                            <a:srgbClr val="222222"/>
                          </a:solidFill>
                          <a:effectLst/>
                          <a:latin typeface="Calibri" panose="020F0502020204030204" pitchFamily="34" charset="0"/>
                        </a:rPr>
                        <a:t>(</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10</a:t>
                      </a:r>
                      <a:r>
                        <a:rPr lang="pl-PL"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err="1" smtClean="0">
                          <a:solidFill>
                            <a:srgbClr val="222222"/>
                          </a:solidFill>
                          <a:effectLst/>
                          <a:latin typeface="Calibri" panose="020F0502020204030204" pitchFamily="34" charset="0"/>
                        </a:rPr>
                        <a:t>Nitrogen</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dioxide</a:t>
                      </a:r>
                      <a:r>
                        <a:rPr lang="hr-BA" sz="1200" b="0" i="0" u="none" strike="noStrike" dirty="0" smtClean="0">
                          <a:solidFill>
                            <a:srgbClr val="222222"/>
                          </a:solidFill>
                          <a:effectLst/>
                          <a:latin typeface="Calibri" panose="020F0502020204030204" pitchFamily="34" charset="0"/>
                        </a:rPr>
                        <a:t> (</a:t>
                      </a:r>
                      <a:r>
                        <a:rPr lang="hr-BA" sz="1200" b="1" i="0" u="none" strike="noStrike" dirty="0">
                          <a:solidFill>
                            <a:srgbClr val="222222"/>
                          </a:solidFill>
                          <a:effectLst/>
                          <a:latin typeface="Calibri" panose="020F0502020204030204" pitchFamily="34" charset="0"/>
                        </a:rPr>
                        <a:t>NO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smtClean="0">
                          <a:solidFill>
                            <a:srgbClr val="222222"/>
                          </a:solidFill>
                          <a:effectLst/>
                          <a:latin typeface="Calibri" panose="020F0502020204030204" pitchFamily="34" charset="0"/>
                        </a:rPr>
                        <a:t>Ozone </a:t>
                      </a:r>
                    </a:p>
                    <a:p>
                      <a:pPr algn="ctr" fontAlgn="ctr"/>
                      <a:r>
                        <a:rPr lang="hr-BA" sz="1200" b="0" i="0" u="none" strike="noStrike" dirty="0" smtClean="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O</a:t>
                      </a:r>
                      <a:r>
                        <a:rPr lang="hr-BA" sz="1200" b="1" i="0" u="none" strike="noStrike" baseline="-25000" dirty="0">
                          <a:solidFill>
                            <a:srgbClr val="222222"/>
                          </a:solidFill>
                          <a:effectLst/>
                          <a:latin typeface="Calibri" panose="020F0502020204030204" pitchFamily="34" charset="0"/>
                        </a:rPr>
                        <a:t>3</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err="1" smtClean="0">
                          <a:solidFill>
                            <a:srgbClr val="222222"/>
                          </a:solidFill>
                          <a:effectLst/>
                          <a:latin typeface="Calibri" panose="020F0502020204030204" pitchFamily="34" charset="0"/>
                        </a:rPr>
                        <a:t>Sulfur</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dioxide</a:t>
                      </a:r>
                      <a:r>
                        <a:rPr lang="hr-BA" sz="1200" b="0" i="0" u="none" strike="noStrike" dirty="0" smtClean="0">
                          <a:solidFill>
                            <a:srgbClr val="222222"/>
                          </a:solidFill>
                          <a:effectLst/>
                          <a:latin typeface="Calibri" panose="020F0502020204030204" pitchFamily="34" charset="0"/>
                        </a:rPr>
                        <a:t>  </a:t>
                      </a:r>
                      <a:r>
                        <a:rPr lang="hr-BA" sz="1200" b="0" i="0" u="none" strike="noStrike" dirty="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SO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9763826"/>
                  </a:ext>
                </a:extLst>
              </a:tr>
              <a:tr h="450622">
                <a:tc rowSpan="5">
                  <a:txBody>
                    <a:bodyPr/>
                    <a:lstStyle/>
                    <a:p>
                      <a:pPr algn="ctr" fontAlgn="ctr"/>
                      <a:r>
                        <a:rPr lang="hr-BA" sz="1200" b="1" i="0" u="none" strike="noStrike" dirty="0" smtClean="0">
                          <a:solidFill>
                            <a:srgbClr val="222222"/>
                          </a:solidFill>
                          <a:effectLst/>
                          <a:latin typeface="Calibri" panose="020F0502020204030204" pitchFamily="34" charset="0"/>
                        </a:rPr>
                        <a:t>Index</a:t>
                      </a:r>
                      <a:r>
                        <a:rPr lang="hr-BA" sz="1200" b="1" i="0" u="none" strike="noStrike" baseline="0" dirty="0" smtClean="0">
                          <a:solidFill>
                            <a:srgbClr val="222222"/>
                          </a:solidFill>
                          <a:effectLst/>
                          <a:latin typeface="Calibri" panose="020F0502020204030204" pitchFamily="34" charset="0"/>
                        </a:rPr>
                        <a:t> </a:t>
                      </a:r>
                      <a:r>
                        <a:rPr lang="hr-BA" sz="1200" b="1" i="0" u="none" strike="noStrike" baseline="0" dirty="0" err="1" smtClean="0">
                          <a:solidFill>
                            <a:srgbClr val="222222"/>
                          </a:solidFill>
                          <a:effectLst/>
                          <a:latin typeface="Calibri" panose="020F0502020204030204" pitchFamily="34" charset="0"/>
                        </a:rPr>
                        <a:t>level</a:t>
                      </a:r>
                      <a:endParaRPr lang="hr-BA" sz="1200" b="1" i="0" u="none" strike="noStrike" dirty="0">
                        <a:solidFill>
                          <a:srgbClr val="222222"/>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5">
                  <a:txBody>
                    <a:bodyPr/>
                    <a:lstStyle/>
                    <a:p>
                      <a:pPr algn="ctr" fontAlgn="ctr"/>
                      <a:r>
                        <a:rPr lang="hr-BA" sz="1200" b="0" i="0" u="none" strike="noStrike" dirty="0" smtClean="0">
                          <a:solidFill>
                            <a:srgbClr val="222222"/>
                          </a:solidFill>
                          <a:effectLst/>
                          <a:latin typeface="Calibri" panose="020F0502020204030204" pitchFamily="34" charset="0"/>
                        </a:rPr>
                        <a:t>(</a:t>
                      </a:r>
                      <a:r>
                        <a:rPr lang="hr-BA" sz="1200" b="0" i="0" u="none" strike="noStrike" dirty="0" err="1" smtClean="0">
                          <a:solidFill>
                            <a:srgbClr val="222222"/>
                          </a:solidFill>
                          <a:effectLst/>
                          <a:latin typeface="Calibri" panose="020F0502020204030204" pitchFamily="34" charset="0"/>
                        </a:rPr>
                        <a:t>based</a:t>
                      </a:r>
                      <a:r>
                        <a:rPr lang="hr-BA" sz="1200" b="0" i="0" u="none" strike="noStrike" dirty="0" smtClean="0">
                          <a:solidFill>
                            <a:srgbClr val="222222"/>
                          </a:solidFill>
                          <a:effectLst/>
                          <a:latin typeface="Calibri" panose="020F0502020204030204" pitchFamily="34" charset="0"/>
                        </a:rPr>
                        <a:t> on </a:t>
                      </a:r>
                      <a:r>
                        <a:rPr lang="hr-BA" sz="1200" b="0" i="0" u="none" strike="noStrike" dirty="0" err="1" smtClean="0">
                          <a:solidFill>
                            <a:srgbClr val="222222"/>
                          </a:solidFill>
                          <a:effectLst/>
                          <a:latin typeface="Calibri" panose="020F0502020204030204" pitchFamily="34" charset="0"/>
                        </a:rPr>
                        <a:t>pollutant</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concentrations</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in</a:t>
                      </a:r>
                      <a:r>
                        <a:rPr lang="hr-BA" sz="1200" b="0" i="0" u="none" strike="noStrike" dirty="0" smtClean="0">
                          <a:solidFill>
                            <a:srgbClr val="222222"/>
                          </a:solidFill>
                          <a:effectLst/>
                          <a:latin typeface="Calibri" panose="020F0502020204030204" pitchFamily="34" charset="0"/>
                        </a:rPr>
                        <a:t> </a:t>
                      </a:r>
                      <a:r>
                        <a:rPr lang="el-GR" sz="1200" b="0" i="0" u="none" strike="noStrike" dirty="0" smtClean="0">
                          <a:solidFill>
                            <a:srgbClr val="222222"/>
                          </a:solidFill>
                          <a:effectLst/>
                          <a:latin typeface="Calibri" panose="020F0502020204030204" pitchFamily="34" charset="0"/>
                        </a:rPr>
                        <a:t>μ</a:t>
                      </a:r>
                      <a:r>
                        <a:rPr lang="hr-BA" sz="1200" b="0" i="0" u="none" strike="noStrike" dirty="0" smtClean="0">
                          <a:solidFill>
                            <a:srgbClr val="222222"/>
                          </a:solidFill>
                          <a:effectLst/>
                          <a:latin typeface="Calibri" panose="020F0502020204030204" pitchFamily="34" charset="0"/>
                        </a:rPr>
                        <a:t>g / m</a:t>
                      </a:r>
                      <a:r>
                        <a:rPr lang="hr-BA" sz="1200" b="0" i="0" u="none" strike="noStrike" baseline="30000" dirty="0" smtClean="0">
                          <a:solidFill>
                            <a:srgbClr val="222222"/>
                          </a:solidFill>
                          <a:effectLst/>
                          <a:latin typeface="Calibri" panose="020F0502020204030204" pitchFamily="34" charset="0"/>
                        </a:rPr>
                        <a:t>3</a:t>
                      </a:r>
                      <a:r>
                        <a:rPr lang="hr-BA" sz="1200" b="0" i="0" u="none" strike="noStrike" dirty="0" smtClean="0">
                          <a:solidFill>
                            <a:srgbClr val="222222"/>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1" i="0" u="none" strike="noStrike" dirty="0" err="1" smtClean="0">
                          <a:solidFill>
                            <a:srgbClr val="222222"/>
                          </a:solidFill>
                          <a:effectLst/>
                          <a:latin typeface="Calibri" panose="020F0502020204030204" pitchFamily="34" charset="0"/>
                        </a:rPr>
                        <a:t>Good</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0-10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dirty="0">
                          <a:solidFill>
                            <a:srgbClr val="333333"/>
                          </a:solidFill>
                          <a:effectLst/>
                          <a:latin typeface="Calibri" panose="020F0502020204030204" pitchFamily="34" charset="0"/>
                        </a:rPr>
                        <a:t>0-20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0-100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extLst>
                  <a:ext uri="{0D108BD9-81ED-4DB2-BD59-A6C34878D82A}">
                    <a16:rowId xmlns:a16="http://schemas.microsoft.com/office/drawing/2014/main" val="3327648390"/>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Acceptable</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smtClean="0">
                          <a:solidFill>
                            <a:srgbClr val="FFFFFF"/>
                          </a:solidFill>
                          <a:effectLst/>
                          <a:latin typeface="Calibri" panose="020F0502020204030204" pitchFamily="34" charset="0"/>
                        </a:rPr>
                        <a:t>10-20</a:t>
                      </a:r>
                      <a:endParaRPr lang="hr-BA" sz="1200" b="0" i="0" u="none" strike="noStrike" dirty="0">
                        <a:solidFill>
                          <a:srgbClr val="FFFFFF"/>
                        </a:solidFill>
                        <a:effectLst/>
                        <a:latin typeface="Calibri" panose="020F0502020204030204" pitchFamily="34" charset="0"/>
                      </a:endParaRP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20-35</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40-100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80-120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extLst>
                  <a:ext uri="{0D108BD9-81ED-4DB2-BD59-A6C34878D82A}">
                    <a16:rowId xmlns:a16="http://schemas.microsoft.com/office/drawing/2014/main" val="4066765963"/>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Moderate</a:t>
                      </a:r>
                      <a:r>
                        <a:rPr lang="hr-BA" sz="1200" b="1" i="0" u="none" strike="noStrike" dirty="0" smtClean="0">
                          <a:solidFill>
                            <a:srgbClr val="222222"/>
                          </a:solidFill>
                          <a:effectLst/>
                          <a:latin typeface="Calibri" panose="020F0502020204030204" pitchFamily="34" charset="0"/>
                        </a:rPr>
                        <a:t> </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20-25</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35-50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120-180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200-350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extLst>
                  <a:ext uri="{0D108BD9-81ED-4DB2-BD59-A6C34878D82A}">
                    <a16:rowId xmlns:a16="http://schemas.microsoft.com/office/drawing/2014/main" val="3011390465"/>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Poor</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25-50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50-100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200-400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180-240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350-500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1072563137"/>
                  </a:ext>
                </a:extLst>
              </a:tr>
              <a:tr h="450622">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Very</a:t>
                      </a:r>
                      <a:r>
                        <a:rPr lang="hr-BA" sz="1200" b="1" i="0" u="none" strike="noStrike" dirty="0" smtClean="0">
                          <a:solidFill>
                            <a:srgbClr val="222222"/>
                          </a:solidFill>
                          <a:effectLst/>
                          <a:latin typeface="Calibri" panose="020F0502020204030204" pitchFamily="34" charset="0"/>
                        </a:rPr>
                        <a:t> </a:t>
                      </a:r>
                      <a:r>
                        <a:rPr lang="hr-BA" sz="1200" b="1" i="0" u="none" strike="noStrike" dirty="0" err="1" smtClean="0">
                          <a:solidFill>
                            <a:srgbClr val="222222"/>
                          </a:solidFill>
                          <a:effectLst/>
                          <a:latin typeface="Calibri" panose="020F0502020204030204" pitchFamily="34" charset="0"/>
                        </a:rPr>
                        <a:t>poor</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50-800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100-1200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400-1000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240-600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dirty="0">
                          <a:solidFill>
                            <a:srgbClr val="FFFFFF"/>
                          </a:solidFill>
                          <a:effectLst/>
                          <a:latin typeface="Calibri" panose="020F0502020204030204" pitchFamily="34" charset="0"/>
                        </a:rPr>
                        <a:t>500-1250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extLst>
                  <a:ext uri="{0D108BD9-81ED-4DB2-BD59-A6C34878D82A}">
                    <a16:rowId xmlns:a16="http://schemas.microsoft.com/office/drawing/2014/main" val="3721773481"/>
                  </a:ext>
                </a:extLst>
              </a:tr>
            </a:tbl>
          </a:graphicData>
        </a:graphic>
      </p:graphicFrame>
      <p:sp>
        <p:nvSpPr>
          <p:cNvPr id="13" name="Rectangle 12"/>
          <p:cNvSpPr/>
          <p:nvPr/>
        </p:nvSpPr>
        <p:spPr>
          <a:xfrm>
            <a:off x="217503" y="4455527"/>
            <a:ext cx="8576060" cy="1692771"/>
          </a:xfrm>
          <a:prstGeom prst="rect">
            <a:avLst/>
          </a:prstGeom>
        </p:spPr>
        <p:txBody>
          <a:bodyPr wrap="square">
            <a:spAutoFit/>
          </a:bodyPr>
          <a:lstStyle/>
          <a:p>
            <a:pPr marL="0" lvl="1">
              <a:spcBef>
                <a:spcPct val="20000"/>
              </a:spcBef>
            </a:pPr>
            <a:r>
              <a:rPr lang="en-US" sz="2000" dirty="0">
                <a:solidFill>
                  <a:srgbClr val="0070C0"/>
                </a:solidFill>
              </a:rPr>
              <a:t>The index is </a:t>
            </a:r>
            <a:r>
              <a:rPr lang="en-US" sz="2000" b="1" dirty="0">
                <a:solidFill>
                  <a:srgbClr val="0070C0"/>
                </a:solidFill>
              </a:rPr>
              <a:t>not calculated </a:t>
            </a:r>
            <a:r>
              <a:rPr lang="en-US" sz="2000" dirty="0">
                <a:solidFill>
                  <a:srgbClr val="0070C0"/>
                </a:solidFill>
              </a:rPr>
              <a:t>for air quality measurements </a:t>
            </a:r>
            <a:r>
              <a:rPr lang="en-US" sz="2000" b="1" dirty="0">
                <a:solidFill>
                  <a:srgbClr val="0070C0"/>
                </a:solidFill>
              </a:rPr>
              <a:t>that exceed the maximum value shown in the category 'very </a:t>
            </a:r>
            <a:r>
              <a:rPr lang="hr-HR" sz="2000" b="1" dirty="0" err="1" smtClean="0">
                <a:solidFill>
                  <a:srgbClr val="0070C0"/>
                </a:solidFill>
              </a:rPr>
              <a:t>poor</a:t>
            </a:r>
            <a:r>
              <a:rPr lang="en-US" sz="2000" b="1" dirty="0" smtClean="0">
                <a:solidFill>
                  <a:srgbClr val="0070C0"/>
                </a:solidFill>
              </a:rPr>
              <a:t>'. </a:t>
            </a:r>
            <a:r>
              <a:rPr lang="en-US" sz="2000" dirty="0">
                <a:solidFill>
                  <a:srgbClr val="0070C0"/>
                </a:solidFill>
              </a:rPr>
              <a:t>Measurements that are higher than </a:t>
            </a:r>
            <a:r>
              <a:rPr lang="en-US" sz="2000" dirty="0" err="1" smtClean="0">
                <a:solidFill>
                  <a:srgbClr val="0070C0"/>
                </a:solidFill>
              </a:rPr>
              <a:t>th</a:t>
            </a:r>
            <a:r>
              <a:rPr lang="hr-HR" sz="2000" dirty="0" smtClean="0">
                <a:solidFill>
                  <a:srgbClr val="0070C0"/>
                </a:solidFill>
              </a:rPr>
              <a:t>o</a:t>
            </a:r>
            <a:r>
              <a:rPr lang="en-US" sz="2000" dirty="0" smtClean="0">
                <a:solidFill>
                  <a:srgbClr val="0070C0"/>
                </a:solidFill>
              </a:rPr>
              <a:t>se </a:t>
            </a:r>
            <a:r>
              <a:rPr lang="en-US" sz="2000" dirty="0">
                <a:solidFill>
                  <a:srgbClr val="0070C0"/>
                </a:solidFill>
              </a:rPr>
              <a:t>values </a:t>
            </a:r>
            <a:r>
              <a:rPr lang="en-US" sz="2000" b="1" dirty="0">
                <a:solidFill>
                  <a:srgbClr val="0070C0"/>
                </a:solidFill>
              </a:rPr>
              <a:t>are usually incorrect </a:t>
            </a:r>
            <a:r>
              <a:rPr lang="en-US" sz="2000" dirty="0">
                <a:solidFill>
                  <a:srgbClr val="0070C0"/>
                </a:solidFill>
              </a:rPr>
              <a:t>and in such cases marked as "</a:t>
            </a:r>
            <a:r>
              <a:rPr lang="en-US" sz="2000" b="1" dirty="0">
                <a:solidFill>
                  <a:srgbClr val="0070C0"/>
                </a:solidFill>
              </a:rPr>
              <a:t>no data"</a:t>
            </a:r>
            <a:r>
              <a:rPr lang="en-US" sz="2000" dirty="0">
                <a:solidFill>
                  <a:srgbClr val="0070C0"/>
                </a:solidFill>
              </a:rPr>
              <a:t> with a note, further analysis is required.</a:t>
            </a:r>
          </a:p>
          <a:p>
            <a:pPr marL="0" lvl="1">
              <a:spcBef>
                <a:spcPct val="20000"/>
              </a:spcBef>
            </a:pPr>
            <a:r>
              <a:rPr lang="en-US" sz="2000" dirty="0">
                <a:solidFill>
                  <a:srgbClr val="0070C0"/>
                </a:solidFill>
              </a:rPr>
              <a:t>The </a:t>
            </a:r>
            <a:r>
              <a:rPr lang="hr-BA" sz="2000" b="1" dirty="0">
                <a:solidFill>
                  <a:srgbClr val="0070C0"/>
                </a:solidFill>
              </a:rPr>
              <a:t>PM</a:t>
            </a:r>
            <a:r>
              <a:rPr lang="hr-BA" sz="2000" b="1" baseline="-25000" dirty="0">
                <a:solidFill>
                  <a:srgbClr val="0070C0"/>
                </a:solidFill>
              </a:rPr>
              <a:t>10</a:t>
            </a:r>
            <a:r>
              <a:rPr lang="hr-BA" sz="2000" b="1" dirty="0">
                <a:solidFill>
                  <a:srgbClr val="0070C0"/>
                </a:solidFill>
              </a:rPr>
              <a:t> </a:t>
            </a:r>
            <a:r>
              <a:rPr lang="hr-BA" sz="2000" b="1" dirty="0" err="1" smtClean="0">
                <a:solidFill>
                  <a:srgbClr val="0070C0"/>
                </a:solidFill>
              </a:rPr>
              <a:t>and</a:t>
            </a:r>
            <a:r>
              <a:rPr lang="hr-BA" sz="2000" b="1" dirty="0" smtClean="0">
                <a:solidFill>
                  <a:srgbClr val="0070C0"/>
                </a:solidFill>
              </a:rPr>
              <a:t> </a:t>
            </a:r>
            <a:r>
              <a:rPr lang="hr-BA" sz="2000" b="1" dirty="0">
                <a:solidFill>
                  <a:srgbClr val="0070C0"/>
                </a:solidFill>
              </a:rPr>
              <a:t>PM</a:t>
            </a:r>
            <a:r>
              <a:rPr lang="hr-BA" sz="2000" b="1" baseline="-25000" dirty="0">
                <a:solidFill>
                  <a:srgbClr val="0070C0"/>
                </a:solidFill>
              </a:rPr>
              <a:t>2.5</a:t>
            </a:r>
            <a:r>
              <a:rPr lang="hr-BA" sz="2000" b="1" dirty="0">
                <a:solidFill>
                  <a:srgbClr val="0070C0"/>
                </a:solidFill>
              </a:rPr>
              <a:t> </a:t>
            </a:r>
            <a:r>
              <a:rPr lang="en-US" sz="2000" dirty="0" smtClean="0">
                <a:solidFill>
                  <a:srgbClr val="0070C0"/>
                </a:solidFill>
              </a:rPr>
              <a:t>values </a:t>
            </a:r>
            <a:r>
              <a:rPr lang="en-US" sz="2000" dirty="0">
                <a:solidFill>
                  <a:srgbClr val="0070C0"/>
                </a:solidFill>
              </a:rPr>
              <a:t>are based on </a:t>
            </a:r>
            <a:r>
              <a:rPr lang="en-US" sz="2000" b="1" dirty="0">
                <a:solidFill>
                  <a:srgbClr val="0070C0"/>
                </a:solidFill>
              </a:rPr>
              <a:t>24-hour </a:t>
            </a:r>
            <a:r>
              <a:rPr lang="en-US" sz="2000" b="1" dirty="0" err="1" smtClean="0">
                <a:solidFill>
                  <a:srgbClr val="0070C0"/>
                </a:solidFill>
              </a:rPr>
              <a:t>mov</a:t>
            </a:r>
            <a:r>
              <a:rPr lang="hr-HR" sz="2000" b="1" dirty="0" err="1" smtClean="0">
                <a:solidFill>
                  <a:srgbClr val="0070C0"/>
                </a:solidFill>
              </a:rPr>
              <a:t>able</a:t>
            </a:r>
            <a:r>
              <a:rPr lang="en-US" sz="2000" b="1" dirty="0" smtClean="0">
                <a:solidFill>
                  <a:srgbClr val="0070C0"/>
                </a:solidFill>
              </a:rPr>
              <a:t> averages</a:t>
            </a:r>
            <a:r>
              <a:rPr lang="hr-BA" sz="2000" dirty="0" smtClean="0">
                <a:solidFill>
                  <a:srgbClr val="0070C0"/>
                </a:solidFill>
              </a:rPr>
              <a:t>.</a:t>
            </a:r>
            <a:endParaRPr lang="hr-BA" sz="2000" dirty="0">
              <a:solidFill>
                <a:srgbClr val="0070C0"/>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761383550"/>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4" y="1362234"/>
            <a:ext cx="2760956" cy="830997"/>
          </a:xfrm>
          <a:prstGeom prst="rect">
            <a:avLst/>
          </a:prstGeom>
        </p:spPr>
        <p:txBody>
          <a:bodyPr wrap="square">
            <a:spAutoFit/>
          </a:bodyPr>
          <a:lstStyle/>
          <a:p>
            <a:pPr marL="0" lvl="1">
              <a:spcBef>
                <a:spcPct val="20000"/>
              </a:spcBef>
            </a:pPr>
            <a:r>
              <a:rPr lang="pl-PL" sz="2400" b="1" dirty="0" smtClean="0">
                <a:solidFill>
                  <a:srgbClr val="1F497D"/>
                </a:solidFill>
              </a:rPr>
              <a:t>NEW EUROPEAN </a:t>
            </a:r>
            <a:r>
              <a:rPr lang="pl-PL" sz="2400" b="1" dirty="0">
                <a:solidFill>
                  <a:srgbClr val="1F497D"/>
                </a:solidFill>
              </a:rPr>
              <a:t>AIR QUALITY INDEX</a:t>
            </a:r>
          </a:p>
        </p:txBody>
      </p:sp>
      <p:pic>
        <p:nvPicPr>
          <p:cNvPr id="3" name="Picture 2"/>
          <p:cNvPicPr>
            <a:picLocks noChangeAspect="1"/>
          </p:cNvPicPr>
          <p:nvPr/>
        </p:nvPicPr>
        <p:blipFill>
          <a:blip r:embed="rId4"/>
          <a:stretch>
            <a:fillRect/>
          </a:stretch>
        </p:blipFill>
        <p:spPr>
          <a:xfrm>
            <a:off x="3275859" y="1323386"/>
            <a:ext cx="5675605" cy="5077273"/>
          </a:xfrm>
          <a:prstGeom prst="rect">
            <a:avLst/>
          </a:prstGeom>
        </p:spPr>
      </p:pic>
      <p:sp>
        <p:nvSpPr>
          <p:cNvPr id="4" name="Rectangle 3"/>
          <p:cNvSpPr/>
          <p:nvPr/>
        </p:nvSpPr>
        <p:spPr>
          <a:xfrm>
            <a:off x="20468" y="5438727"/>
            <a:ext cx="3123215" cy="707886"/>
          </a:xfrm>
          <a:prstGeom prst="rect">
            <a:avLst/>
          </a:prstGeom>
        </p:spPr>
        <p:txBody>
          <a:bodyPr wrap="square">
            <a:spAutoFit/>
          </a:bodyPr>
          <a:lstStyle/>
          <a:p>
            <a:pPr marL="0" lvl="1">
              <a:spcBef>
                <a:spcPct val="20000"/>
              </a:spcBef>
            </a:pPr>
            <a:r>
              <a:rPr lang="pl-PL" sz="2000" dirty="0">
                <a:solidFill>
                  <a:srgbClr val="0070C0"/>
                </a:solidFill>
                <a:hlinkClick r:id="rId5"/>
              </a:rPr>
              <a:t>http://</a:t>
            </a:r>
            <a:r>
              <a:rPr lang="pl-PL" sz="2000" dirty="0" smtClean="0">
                <a:solidFill>
                  <a:srgbClr val="0070C0"/>
                </a:solidFill>
                <a:hlinkClick r:id="rId5"/>
              </a:rPr>
              <a:t>www.eea.europa.eu/themes/air/air-quality-index</a:t>
            </a:r>
            <a:endParaRPr lang="pl-PL" sz="2000" dirty="0">
              <a:solidFill>
                <a:srgbClr val="0070C0"/>
              </a:solidFill>
            </a:endParaRPr>
          </a:p>
        </p:txBody>
      </p:sp>
      <p:sp>
        <p:nvSpPr>
          <p:cNvPr id="12" name="Rectangle 11"/>
          <p:cNvSpPr/>
          <p:nvPr/>
        </p:nvSpPr>
        <p:spPr>
          <a:xfrm>
            <a:off x="142598" y="2707860"/>
            <a:ext cx="2935180" cy="2308324"/>
          </a:xfrm>
          <a:prstGeom prst="rect">
            <a:avLst/>
          </a:prstGeom>
        </p:spPr>
        <p:txBody>
          <a:bodyPr wrap="square">
            <a:spAutoFit/>
          </a:bodyPr>
          <a:lstStyle/>
          <a:p>
            <a:pPr marL="0" lvl="1">
              <a:spcBef>
                <a:spcPct val="20000"/>
              </a:spcBef>
            </a:pPr>
            <a:r>
              <a:rPr lang="en-US" sz="2000" dirty="0">
                <a:solidFill>
                  <a:srgbClr val="0070C0"/>
                </a:solidFill>
              </a:rPr>
              <a:t>The </a:t>
            </a:r>
            <a:r>
              <a:rPr lang="en-US" sz="2000" dirty="0" smtClean="0">
                <a:solidFill>
                  <a:srgbClr val="0070C0"/>
                </a:solidFill>
              </a:rPr>
              <a:t>c</a:t>
            </a:r>
            <a:r>
              <a:rPr lang="hr-HR" sz="2000" dirty="0" err="1" smtClean="0">
                <a:solidFill>
                  <a:srgbClr val="0070C0"/>
                </a:solidFill>
              </a:rPr>
              <a:t>ircles</a:t>
            </a:r>
            <a:r>
              <a:rPr lang="en-US" sz="2000" dirty="0" smtClean="0">
                <a:solidFill>
                  <a:srgbClr val="0070C0"/>
                </a:solidFill>
              </a:rPr>
              <a:t> </a:t>
            </a:r>
            <a:r>
              <a:rPr lang="en-US" sz="2000" dirty="0">
                <a:solidFill>
                  <a:srgbClr val="0070C0"/>
                </a:solidFill>
              </a:rPr>
              <a:t>on the map represent </a:t>
            </a:r>
            <a:r>
              <a:rPr lang="hr-HR" sz="2000" dirty="0" err="1" smtClean="0">
                <a:solidFill>
                  <a:srgbClr val="0070C0"/>
                </a:solidFill>
              </a:rPr>
              <a:t>air</a:t>
            </a:r>
            <a:r>
              <a:rPr lang="hr-HR" sz="2000" dirty="0" smtClean="0">
                <a:solidFill>
                  <a:srgbClr val="0070C0"/>
                </a:solidFill>
              </a:rPr>
              <a:t> </a:t>
            </a:r>
            <a:r>
              <a:rPr lang="hr-HR" sz="2000" dirty="0" err="1" smtClean="0">
                <a:solidFill>
                  <a:srgbClr val="0070C0"/>
                </a:solidFill>
              </a:rPr>
              <a:t>quality</a:t>
            </a:r>
            <a:r>
              <a:rPr lang="hr-HR" sz="2000" dirty="0" smtClean="0">
                <a:solidFill>
                  <a:srgbClr val="0070C0"/>
                </a:solidFill>
              </a:rPr>
              <a:t> monitoring </a:t>
            </a:r>
            <a:r>
              <a:rPr lang="en-US" sz="2000" dirty="0" smtClean="0">
                <a:solidFill>
                  <a:srgbClr val="0070C0"/>
                </a:solidFill>
              </a:rPr>
              <a:t>stations</a:t>
            </a:r>
            <a:r>
              <a:rPr lang="hr-HR" sz="2000" dirty="0" smtClean="0">
                <a:solidFill>
                  <a:srgbClr val="0070C0"/>
                </a:solidFill>
              </a:rPr>
              <a:t>.</a:t>
            </a:r>
            <a:endParaRPr lang="en-US" sz="2000" dirty="0">
              <a:solidFill>
                <a:srgbClr val="0070C0"/>
              </a:solidFill>
            </a:endParaRPr>
          </a:p>
          <a:p>
            <a:pPr marL="0" lvl="1">
              <a:spcBef>
                <a:spcPct val="20000"/>
              </a:spcBef>
            </a:pPr>
            <a:r>
              <a:rPr lang="en-US" sz="2000" b="1" dirty="0">
                <a:solidFill>
                  <a:srgbClr val="0070C0"/>
                </a:solidFill>
              </a:rPr>
              <a:t>The color corresponds to the air quality index at </a:t>
            </a:r>
            <a:r>
              <a:rPr lang="hr-HR" sz="2000" b="1" dirty="0" smtClean="0">
                <a:solidFill>
                  <a:srgbClr val="0070C0"/>
                </a:solidFill>
              </a:rPr>
              <a:t>a </a:t>
            </a:r>
            <a:r>
              <a:rPr lang="hr-HR" sz="2000" b="1" dirty="0" err="1" smtClean="0">
                <a:solidFill>
                  <a:srgbClr val="0070C0"/>
                </a:solidFill>
              </a:rPr>
              <a:t>certain</a:t>
            </a:r>
            <a:r>
              <a:rPr lang="en-US" sz="2000" b="1" dirty="0" smtClean="0">
                <a:solidFill>
                  <a:srgbClr val="0070C0"/>
                </a:solidFill>
              </a:rPr>
              <a:t> </a:t>
            </a:r>
            <a:r>
              <a:rPr lang="en-US" sz="2000" b="1" dirty="0">
                <a:solidFill>
                  <a:srgbClr val="0070C0"/>
                </a:solidFill>
              </a:rPr>
              <a:t>hour on that station</a:t>
            </a:r>
            <a:r>
              <a:rPr lang="en-US" sz="2000" dirty="0" smtClean="0">
                <a:solidFill>
                  <a:srgbClr val="0070C0"/>
                </a:solidFill>
              </a:rPr>
              <a:t>.</a:t>
            </a:r>
            <a:endParaRPr lang="pl-PL" sz="2000" dirty="0" smtClean="0">
              <a:solidFill>
                <a:srgbClr val="0070C0"/>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668647022"/>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4" y="1362234"/>
            <a:ext cx="2760956" cy="830997"/>
          </a:xfrm>
          <a:prstGeom prst="rect">
            <a:avLst/>
          </a:prstGeom>
        </p:spPr>
        <p:txBody>
          <a:bodyPr wrap="square">
            <a:spAutoFit/>
          </a:bodyPr>
          <a:lstStyle/>
          <a:p>
            <a:pPr marL="0" lvl="1">
              <a:spcBef>
                <a:spcPct val="20000"/>
              </a:spcBef>
            </a:pPr>
            <a:r>
              <a:rPr lang="pl-PL" sz="2400" b="1" dirty="0">
                <a:solidFill>
                  <a:srgbClr val="1F497D"/>
                </a:solidFill>
              </a:rPr>
              <a:t>NEW EUROPEAN AIR QUALITY INDEX</a:t>
            </a:r>
          </a:p>
        </p:txBody>
      </p:sp>
      <p:sp>
        <p:nvSpPr>
          <p:cNvPr id="4" name="Rectangle 3"/>
          <p:cNvSpPr/>
          <p:nvPr/>
        </p:nvSpPr>
        <p:spPr>
          <a:xfrm>
            <a:off x="54373" y="5714854"/>
            <a:ext cx="3469402" cy="400110"/>
          </a:xfrm>
          <a:prstGeom prst="rect">
            <a:avLst/>
          </a:prstGeom>
        </p:spPr>
        <p:txBody>
          <a:bodyPr wrap="square">
            <a:spAutoFit/>
          </a:bodyPr>
          <a:lstStyle/>
          <a:p>
            <a:pPr marL="0" lvl="1">
              <a:spcBef>
                <a:spcPct val="20000"/>
              </a:spcBef>
            </a:pPr>
            <a:r>
              <a:rPr lang="pl-PL" sz="2000" dirty="0" smtClean="0">
                <a:solidFill>
                  <a:srgbClr val="0070C0"/>
                </a:solidFill>
                <a:hlinkClick r:id="rId4"/>
              </a:rPr>
              <a:t>http</a:t>
            </a:r>
            <a:r>
              <a:rPr lang="pl-PL" sz="2000" dirty="0">
                <a:solidFill>
                  <a:srgbClr val="0070C0"/>
                </a:solidFill>
                <a:hlinkClick r:id="rId4"/>
              </a:rPr>
              <a:t>://airindex.eea.europa.eu</a:t>
            </a:r>
            <a:r>
              <a:rPr lang="pl-PL" sz="2000" dirty="0" smtClean="0">
                <a:solidFill>
                  <a:srgbClr val="0070C0"/>
                </a:solidFill>
                <a:hlinkClick r:id="rId4"/>
              </a:rPr>
              <a:t>/</a:t>
            </a:r>
            <a:endParaRPr lang="pl-PL" sz="2000" dirty="0" smtClean="0">
              <a:solidFill>
                <a:srgbClr val="0070C0"/>
              </a:solidFill>
            </a:endParaRPr>
          </a:p>
        </p:txBody>
      </p:sp>
      <p:sp>
        <p:nvSpPr>
          <p:cNvPr id="12" name="Rectangle 11"/>
          <p:cNvSpPr/>
          <p:nvPr/>
        </p:nvSpPr>
        <p:spPr>
          <a:xfrm>
            <a:off x="142598" y="2707860"/>
            <a:ext cx="2935180" cy="2308324"/>
          </a:xfrm>
          <a:prstGeom prst="rect">
            <a:avLst/>
          </a:prstGeom>
        </p:spPr>
        <p:txBody>
          <a:bodyPr wrap="square">
            <a:spAutoFit/>
          </a:bodyPr>
          <a:lstStyle/>
          <a:p>
            <a:pPr marL="0" lvl="1">
              <a:spcBef>
                <a:spcPct val="20000"/>
              </a:spcBef>
            </a:pPr>
            <a:r>
              <a:rPr lang="en-US" sz="2000" dirty="0">
                <a:solidFill>
                  <a:srgbClr val="0070C0"/>
                </a:solidFill>
              </a:rPr>
              <a:t>The c</a:t>
            </a:r>
            <a:r>
              <a:rPr lang="hr-HR" sz="2000" dirty="0" err="1">
                <a:solidFill>
                  <a:srgbClr val="0070C0"/>
                </a:solidFill>
              </a:rPr>
              <a:t>ircles</a:t>
            </a:r>
            <a:r>
              <a:rPr lang="en-US" sz="2000" dirty="0">
                <a:solidFill>
                  <a:srgbClr val="0070C0"/>
                </a:solidFill>
              </a:rPr>
              <a:t> on the map represent </a:t>
            </a:r>
            <a:r>
              <a:rPr lang="hr-HR" sz="2000" dirty="0" err="1">
                <a:solidFill>
                  <a:srgbClr val="0070C0"/>
                </a:solidFill>
              </a:rPr>
              <a:t>air</a:t>
            </a:r>
            <a:r>
              <a:rPr lang="hr-HR" sz="2000" dirty="0">
                <a:solidFill>
                  <a:srgbClr val="0070C0"/>
                </a:solidFill>
              </a:rPr>
              <a:t> </a:t>
            </a:r>
            <a:r>
              <a:rPr lang="hr-HR" sz="2000" dirty="0" err="1">
                <a:solidFill>
                  <a:srgbClr val="0070C0"/>
                </a:solidFill>
              </a:rPr>
              <a:t>quality</a:t>
            </a:r>
            <a:r>
              <a:rPr lang="hr-HR" sz="2000" dirty="0">
                <a:solidFill>
                  <a:srgbClr val="0070C0"/>
                </a:solidFill>
              </a:rPr>
              <a:t> monitoring </a:t>
            </a:r>
            <a:r>
              <a:rPr lang="en-US" sz="2000" dirty="0">
                <a:solidFill>
                  <a:srgbClr val="0070C0"/>
                </a:solidFill>
              </a:rPr>
              <a:t>stations</a:t>
            </a:r>
            <a:r>
              <a:rPr lang="hr-HR" sz="2000" dirty="0">
                <a:solidFill>
                  <a:srgbClr val="0070C0"/>
                </a:solidFill>
              </a:rPr>
              <a:t>.</a:t>
            </a:r>
            <a:endParaRPr lang="en-US" sz="2000" dirty="0">
              <a:solidFill>
                <a:srgbClr val="0070C0"/>
              </a:solidFill>
            </a:endParaRPr>
          </a:p>
          <a:p>
            <a:pPr marL="0" lvl="1">
              <a:spcBef>
                <a:spcPct val="20000"/>
              </a:spcBef>
            </a:pPr>
            <a:r>
              <a:rPr lang="en-US" sz="2000" b="1" dirty="0">
                <a:solidFill>
                  <a:srgbClr val="0070C0"/>
                </a:solidFill>
              </a:rPr>
              <a:t>The color corresponds to the air quality index at </a:t>
            </a:r>
            <a:r>
              <a:rPr lang="hr-HR" sz="2000" b="1" dirty="0">
                <a:solidFill>
                  <a:srgbClr val="0070C0"/>
                </a:solidFill>
              </a:rPr>
              <a:t>a </a:t>
            </a:r>
            <a:r>
              <a:rPr lang="hr-HR" sz="2000" b="1" dirty="0" err="1">
                <a:solidFill>
                  <a:srgbClr val="0070C0"/>
                </a:solidFill>
              </a:rPr>
              <a:t>certain</a:t>
            </a:r>
            <a:r>
              <a:rPr lang="en-US" sz="2000" b="1" dirty="0">
                <a:solidFill>
                  <a:srgbClr val="0070C0"/>
                </a:solidFill>
              </a:rPr>
              <a:t> hour on that station</a:t>
            </a:r>
            <a:r>
              <a:rPr lang="en-US" sz="2000" dirty="0">
                <a:solidFill>
                  <a:srgbClr val="0070C0"/>
                </a:solidFill>
              </a:rPr>
              <a:t>.</a:t>
            </a:r>
            <a:endParaRPr lang="pl-PL" sz="2000" dirty="0">
              <a:solidFill>
                <a:srgbClr val="0070C0"/>
              </a:solidFill>
            </a:endParaRPr>
          </a:p>
        </p:txBody>
      </p:sp>
      <p:pic>
        <p:nvPicPr>
          <p:cNvPr id="13" name="Picture 12"/>
          <p:cNvPicPr>
            <a:picLocks noChangeAspect="1"/>
          </p:cNvPicPr>
          <p:nvPr/>
        </p:nvPicPr>
        <p:blipFill>
          <a:blip r:embed="rId5"/>
          <a:stretch>
            <a:fillRect/>
          </a:stretch>
        </p:blipFill>
        <p:spPr>
          <a:xfrm>
            <a:off x="3523775" y="1334248"/>
            <a:ext cx="5132353" cy="4918047"/>
          </a:xfrm>
          <a:prstGeom prst="rect">
            <a:avLst/>
          </a:prstGeom>
        </p:spPr>
      </p:pic>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233520522"/>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a:t>
            </a:r>
            <a:r>
              <a:rPr lang="hr-HR" sz="2800" b="1" dirty="0">
                <a:solidFill>
                  <a:schemeClr val="tx2"/>
                </a:solidFill>
                <a:effectLst>
                  <a:glow>
                    <a:srgbClr val="7F7F7F">
                      <a:alpha val="35000"/>
                    </a:srgbClr>
                  </a:glow>
                </a:effectLst>
              </a:rPr>
              <a:t>REASONS FOR WEB REPORTING </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3206" y="1427556"/>
            <a:ext cx="8930937" cy="4585871"/>
          </a:xfrm>
          <a:prstGeom prst="rect">
            <a:avLst/>
          </a:prstGeom>
        </p:spPr>
        <p:txBody>
          <a:bodyPr wrap="square">
            <a:spAutoFit/>
          </a:bodyPr>
          <a:lstStyle/>
          <a:p>
            <a:pPr marL="0" lvl="1">
              <a:spcBef>
                <a:spcPct val="20000"/>
              </a:spcBef>
            </a:pPr>
            <a:r>
              <a:rPr lang="en-US" sz="2400" b="1" dirty="0">
                <a:solidFill>
                  <a:srgbClr val="1F497D"/>
                </a:solidFill>
              </a:rPr>
              <a:t>CAFE Directive 2008/50/EC, chapter INFORMING AND REPORTING, Articles 26. – 28.</a:t>
            </a:r>
          </a:p>
          <a:p>
            <a:pPr marL="0" lvl="1">
              <a:spcBef>
                <a:spcPct val="20000"/>
              </a:spcBef>
            </a:pPr>
            <a:r>
              <a:rPr lang="en-US" sz="2000" b="1" dirty="0">
                <a:solidFill>
                  <a:srgbClr val="0070C0"/>
                </a:solidFill>
              </a:rPr>
              <a:t>Transmission of information and reporting - Article </a:t>
            </a:r>
            <a:r>
              <a:rPr lang="en-US" sz="2000" b="1" dirty="0" smtClean="0">
                <a:solidFill>
                  <a:srgbClr val="0070C0"/>
                </a:solidFill>
              </a:rPr>
              <a:t>27</a:t>
            </a:r>
            <a:r>
              <a:rPr lang="pl-PL" sz="2000" dirty="0" smtClean="0">
                <a:solidFill>
                  <a:srgbClr val="0070C0"/>
                </a:solidFill>
              </a:rPr>
              <a:t>. </a:t>
            </a:r>
          </a:p>
          <a:p>
            <a:pPr marL="0" lvl="1">
              <a:spcBef>
                <a:spcPct val="20000"/>
              </a:spcBef>
            </a:pPr>
            <a:r>
              <a:rPr lang="en-US" sz="2000" dirty="0">
                <a:solidFill>
                  <a:srgbClr val="0070C0"/>
                </a:solidFill>
              </a:rPr>
              <a:t>Member States shall ensure that </a:t>
            </a:r>
            <a:r>
              <a:rPr lang="en-US" sz="2000" b="1" dirty="0">
                <a:solidFill>
                  <a:srgbClr val="0070C0"/>
                </a:solidFill>
              </a:rPr>
              <a:t>information on air quality is available to the Commission within the prescribed time</a:t>
            </a:r>
            <a:r>
              <a:rPr lang="en-US" sz="2000" dirty="0">
                <a:solidFill>
                  <a:srgbClr val="0070C0"/>
                </a:solidFill>
              </a:rPr>
              <a:t>, as determined by </a:t>
            </a:r>
            <a:r>
              <a:rPr lang="en-US" sz="2000" b="1" u="sng" dirty="0">
                <a:solidFill>
                  <a:srgbClr val="0070C0"/>
                </a:solidFill>
              </a:rPr>
              <a:t>implementing measures.</a:t>
            </a:r>
          </a:p>
          <a:p>
            <a:pPr marL="0" lvl="1">
              <a:spcBef>
                <a:spcPct val="20000"/>
              </a:spcBef>
            </a:pPr>
            <a:r>
              <a:rPr lang="en-US" sz="2000" dirty="0">
                <a:solidFill>
                  <a:srgbClr val="0070C0"/>
                </a:solidFill>
              </a:rPr>
              <a:t>For the purposes of assessing compliance with the limit values and critical levels and achieving the target values, such information shall be </a:t>
            </a:r>
            <a:r>
              <a:rPr lang="hr-HR" sz="2000" dirty="0" err="1" smtClean="0">
                <a:solidFill>
                  <a:srgbClr val="0070C0"/>
                </a:solidFill>
              </a:rPr>
              <a:t>submitted</a:t>
            </a:r>
            <a:r>
              <a:rPr lang="en-US" sz="2000" dirty="0" smtClean="0">
                <a:solidFill>
                  <a:srgbClr val="0070C0"/>
                </a:solidFill>
              </a:rPr>
              <a:t> </a:t>
            </a:r>
            <a:r>
              <a:rPr lang="en-US" sz="2000" dirty="0">
                <a:solidFill>
                  <a:srgbClr val="0070C0"/>
                </a:solidFill>
              </a:rPr>
              <a:t>to the Commission not later than nine months after the end of each </a:t>
            </a:r>
            <a:r>
              <a:rPr lang="en-US" sz="2000" dirty="0" smtClean="0">
                <a:solidFill>
                  <a:srgbClr val="0070C0"/>
                </a:solidFill>
              </a:rPr>
              <a:t>year</a:t>
            </a:r>
            <a:r>
              <a:rPr lang="pl-PL" sz="2000" dirty="0" smtClean="0">
                <a:solidFill>
                  <a:srgbClr val="0070C0"/>
                </a:solidFill>
              </a:rPr>
              <a:t>.</a:t>
            </a:r>
          </a:p>
          <a:p>
            <a:pPr marL="0" lvl="1">
              <a:spcBef>
                <a:spcPct val="20000"/>
              </a:spcBef>
            </a:pPr>
            <a:endParaRPr lang="pl-PL" sz="2000" b="1" dirty="0" smtClean="0">
              <a:solidFill>
                <a:srgbClr val="0070C0"/>
              </a:solidFill>
            </a:endParaRPr>
          </a:p>
          <a:p>
            <a:pPr marL="0" lvl="1">
              <a:spcBef>
                <a:spcPct val="20000"/>
              </a:spcBef>
            </a:pPr>
            <a:r>
              <a:rPr lang="pl-PL" sz="2000" b="1" u="sng" dirty="0">
                <a:solidFill>
                  <a:srgbClr val="0070C0"/>
                </a:solidFill>
              </a:rPr>
              <a:t>Implementing measures - </a:t>
            </a:r>
            <a:r>
              <a:rPr lang="pl-PL" sz="2000" dirty="0">
                <a:solidFill>
                  <a:srgbClr val="0070C0"/>
                </a:solidFill>
              </a:rPr>
              <a:t>Article </a:t>
            </a:r>
            <a:r>
              <a:rPr lang="pl-PL" sz="2000" dirty="0" smtClean="0">
                <a:solidFill>
                  <a:srgbClr val="0070C0"/>
                </a:solidFill>
              </a:rPr>
              <a:t>28</a:t>
            </a:r>
          </a:p>
          <a:p>
            <a:pPr marL="0" lvl="1">
              <a:spcBef>
                <a:spcPct val="20000"/>
              </a:spcBef>
            </a:pPr>
            <a:r>
              <a:rPr lang="en-US" sz="2000" dirty="0">
                <a:solidFill>
                  <a:srgbClr val="0070C0"/>
                </a:solidFill>
              </a:rPr>
              <a:t>The Commission also finds ways to streamline the </a:t>
            </a:r>
            <a:r>
              <a:rPr lang="en-US" sz="2000" dirty="0" smtClean="0">
                <a:solidFill>
                  <a:srgbClr val="0070C0"/>
                </a:solidFill>
              </a:rPr>
              <a:t>dana</a:t>
            </a:r>
            <a:r>
              <a:rPr lang="hr-HR" sz="2000" dirty="0" smtClean="0">
                <a:solidFill>
                  <a:srgbClr val="0070C0"/>
                </a:solidFill>
              </a:rPr>
              <a:t> </a:t>
            </a:r>
            <a:r>
              <a:rPr lang="hr-HR" sz="2000" dirty="0" err="1" smtClean="0">
                <a:solidFill>
                  <a:srgbClr val="0070C0"/>
                </a:solidFill>
              </a:rPr>
              <a:t>submission</a:t>
            </a:r>
            <a:r>
              <a:rPr lang="en-US" sz="2000" dirty="0" smtClean="0">
                <a:solidFill>
                  <a:srgbClr val="0070C0"/>
                </a:solidFill>
              </a:rPr>
              <a:t> </a:t>
            </a:r>
            <a:r>
              <a:rPr lang="en-US" sz="2000" dirty="0">
                <a:solidFill>
                  <a:srgbClr val="0070C0"/>
                </a:solidFill>
              </a:rPr>
              <a:t>and mutual exchange of information and data from networks and individual </a:t>
            </a:r>
            <a:r>
              <a:rPr lang="hr-HR" sz="2000" dirty="0" smtClean="0">
                <a:solidFill>
                  <a:srgbClr val="0070C0"/>
                </a:solidFill>
              </a:rPr>
              <a:t>monitoring </a:t>
            </a:r>
            <a:r>
              <a:rPr lang="en-US" sz="2000" dirty="0" smtClean="0">
                <a:solidFill>
                  <a:srgbClr val="0070C0"/>
                </a:solidFill>
              </a:rPr>
              <a:t>stations </a:t>
            </a:r>
            <a:r>
              <a:rPr lang="en-US" sz="2000" dirty="0">
                <a:solidFill>
                  <a:srgbClr val="0070C0"/>
                </a:solidFill>
              </a:rPr>
              <a:t>for the measurement of air pollution within Member </a:t>
            </a:r>
            <a:r>
              <a:rPr lang="en-US" sz="2000" dirty="0" smtClean="0">
                <a:solidFill>
                  <a:srgbClr val="0070C0"/>
                </a:solidFill>
              </a:rPr>
              <a:t>States</a:t>
            </a:r>
            <a:r>
              <a:rPr lang="pl-PL" sz="2000" dirty="0" smtClean="0">
                <a:solidFill>
                  <a:srgbClr val="0070C0"/>
                </a:solidFill>
              </a:rPr>
              <a:t>.</a:t>
            </a:r>
            <a:endParaRPr lang="pl-PL" sz="2000" dirty="0">
              <a:solidFill>
                <a:srgbClr val="0070C0"/>
              </a:solidFill>
            </a:endParaRPr>
          </a:p>
        </p:txBody>
      </p:sp>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295017291"/>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13064" y="1362234"/>
            <a:ext cx="2760956" cy="830997"/>
          </a:xfrm>
          <a:prstGeom prst="rect">
            <a:avLst/>
          </a:prstGeom>
        </p:spPr>
        <p:txBody>
          <a:bodyPr wrap="square">
            <a:spAutoFit/>
          </a:bodyPr>
          <a:lstStyle/>
          <a:p>
            <a:pPr marL="0" lvl="1">
              <a:spcBef>
                <a:spcPct val="20000"/>
              </a:spcBef>
            </a:pPr>
            <a:r>
              <a:rPr lang="pl-PL" sz="2400" b="1" dirty="0">
                <a:solidFill>
                  <a:srgbClr val="1F497D"/>
                </a:solidFill>
              </a:rPr>
              <a:t>NEW EUROPEAN AIR QUALITY INDEX</a:t>
            </a:r>
          </a:p>
        </p:txBody>
      </p:sp>
      <p:pic>
        <p:nvPicPr>
          <p:cNvPr id="8" name="Picture 7"/>
          <p:cNvPicPr>
            <a:picLocks noChangeAspect="1"/>
          </p:cNvPicPr>
          <p:nvPr/>
        </p:nvPicPr>
        <p:blipFill>
          <a:blip r:embed="rId4"/>
          <a:stretch>
            <a:fillRect/>
          </a:stretch>
        </p:blipFill>
        <p:spPr>
          <a:xfrm>
            <a:off x="3409811" y="1304215"/>
            <a:ext cx="5468910" cy="5030227"/>
          </a:xfrm>
          <a:prstGeom prst="rect">
            <a:avLst/>
          </a:prstGeom>
        </p:spPr>
      </p:pic>
      <p:sp>
        <p:nvSpPr>
          <p:cNvPr id="14" name="Rectangle 13"/>
          <p:cNvSpPr/>
          <p:nvPr/>
        </p:nvSpPr>
        <p:spPr>
          <a:xfrm>
            <a:off x="97654" y="2705344"/>
            <a:ext cx="3219215" cy="2616101"/>
          </a:xfrm>
          <a:prstGeom prst="rect">
            <a:avLst/>
          </a:prstGeom>
        </p:spPr>
        <p:txBody>
          <a:bodyPr wrap="square">
            <a:spAutoFit/>
          </a:bodyPr>
          <a:lstStyle/>
          <a:p>
            <a:pPr marL="0" lvl="1">
              <a:spcBef>
                <a:spcPct val="20000"/>
              </a:spcBef>
            </a:pPr>
            <a:r>
              <a:rPr lang="en-US" sz="2000" dirty="0">
                <a:solidFill>
                  <a:srgbClr val="0070C0"/>
                </a:solidFill>
              </a:rPr>
              <a:t>By </a:t>
            </a:r>
            <a:r>
              <a:rPr lang="en-US" sz="2000" dirty="0" smtClean="0">
                <a:solidFill>
                  <a:srgbClr val="0070C0"/>
                </a:solidFill>
              </a:rPr>
              <a:t>default</a:t>
            </a:r>
            <a:r>
              <a:rPr lang="hr-HR" sz="2000" dirty="0" smtClean="0">
                <a:solidFill>
                  <a:srgbClr val="0070C0"/>
                </a:solidFill>
              </a:rPr>
              <a:t> </a:t>
            </a:r>
            <a:r>
              <a:rPr lang="hr-HR" sz="2000" dirty="0" err="1" smtClean="0">
                <a:solidFill>
                  <a:srgbClr val="0070C0"/>
                </a:solidFill>
              </a:rPr>
              <a:t>settings</a:t>
            </a:r>
            <a:r>
              <a:rPr lang="en-US" sz="2000" dirty="0" smtClean="0">
                <a:solidFill>
                  <a:srgbClr val="0070C0"/>
                </a:solidFill>
              </a:rPr>
              <a:t>, </a:t>
            </a:r>
            <a:r>
              <a:rPr lang="en-US" sz="2000" dirty="0">
                <a:solidFill>
                  <a:srgbClr val="0070C0"/>
                </a:solidFill>
              </a:rPr>
              <a:t>the index shows the situation before 6 </a:t>
            </a:r>
            <a:r>
              <a:rPr lang="hr-HR" sz="2000" dirty="0" err="1" smtClean="0">
                <a:solidFill>
                  <a:srgbClr val="0070C0"/>
                </a:solidFill>
              </a:rPr>
              <a:t>hours</a:t>
            </a:r>
            <a:r>
              <a:rPr lang="en-US" sz="2000" dirty="0" smtClean="0">
                <a:solidFill>
                  <a:srgbClr val="0070C0"/>
                </a:solidFill>
              </a:rPr>
              <a:t> – </a:t>
            </a:r>
            <a:r>
              <a:rPr lang="hr-HR" sz="2000" dirty="0" err="1" smtClean="0">
                <a:solidFill>
                  <a:srgbClr val="0070C0"/>
                </a:solidFill>
              </a:rPr>
              <a:t>however</a:t>
            </a:r>
            <a:r>
              <a:rPr lang="hr-HR" sz="2000" dirty="0" smtClean="0">
                <a:solidFill>
                  <a:srgbClr val="0070C0"/>
                </a:solidFill>
              </a:rPr>
              <a:t>, </a:t>
            </a:r>
            <a:r>
              <a:rPr lang="hr-HR" sz="2000" dirty="0" err="1" smtClean="0">
                <a:solidFill>
                  <a:srgbClr val="0070C0"/>
                </a:solidFill>
              </a:rPr>
              <a:t>any</a:t>
            </a:r>
            <a:r>
              <a:rPr lang="en-US" sz="2000" dirty="0" smtClean="0">
                <a:solidFill>
                  <a:srgbClr val="0070C0"/>
                </a:solidFill>
              </a:rPr>
              <a:t> </a:t>
            </a:r>
            <a:r>
              <a:rPr lang="en-US" sz="2000" dirty="0">
                <a:solidFill>
                  <a:srgbClr val="0070C0"/>
                </a:solidFill>
              </a:rPr>
              <a:t>specific hour can be selected for the last 48 hours.</a:t>
            </a:r>
          </a:p>
          <a:p>
            <a:pPr marL="0" lvl="1">
              <a:spcBef>
                <a:spcPct val="20000"/>
              </a:spcBef>
            </a:pPr>
            <a:r>
              <a:rPr lang="en-US" sz="2000" dirty="0">
                <a:solidFill>
                  <a:srgbClr val="0070C0"/>
                </a:solidFill>
              </a:rPr>
              <a:t>You can also choose </a:t>
            </a:r>
            <a:r>
              <a:rPr lang="en-US" sz="2000" b="1" dirty="0">
                <a:solidFill>
                  <a:srgbClr val="0070C0"/>
                </a:solidFill>
              </a:rPr>
              <a:t>whole Europe or individual country </a:t>
            </a:r>
            <a:r>
              <a:rPr lang="en-US" sz="2000" dirty="0">
                <a:solidFill>
                  <a:srgbClr val="0070C0"/>
                </a:solidFill>
              </a:rPr>
              <a:t>(as in the picture - Croatia</a:t>
            </a:r>
            <a:r>
              <a:rPr lang="en-US" sz="2000" dirty="0" smtClean="0">
                <a:solidFill>
                  <a:srgbClr val="0070C0"/>
                </a:solidFill>
              </a:rPr>
              <a:t>)</a:t>
            </a:r>
            <a:endParaRPr lang="pl-PL" sz="2000" dirty="0" smtClean="0">
              <a:solidFill>
                <a:srgbClr val="0070C0"/>
              </a:solidFill>
            </a:endParaRPr>
          </a:p>
        </p:txBody>
      </p:sp>
      <p:sp>
        <p:nvSpPr>
          <p:cNvPr id="13" name="Rectangle 12"/>
          <p:cNvSpPr/>
          <p:nvPr/>
        </p:nvSpPr>
        <p:spPr>
          <a:xfrm>
            <a:off x="54373" y="5714854"/>
            <a:ext cx="3469402" cy="400110"/>
          </a:xfrm>
          <a:prstGeom prst="rect">
            <a:avLst/>
          </a:prstGeom>
        </p:spPr>
        <p:txBody>
          <a:bodyPr wrap="square">
            <a:spAutoFit/>
          </a:bodyPr>
          <a:lstStyle/>
          <a:p>
            <a:pPr marL="0" lvl="1">
              <a:spcBef>
                <a:spcPct val="20000"/>
              </a:spcBef>
            </a:pPr>
            <a:r>
              <a:rPr lang="pl-PL" sz="2000" dirty="0" smtClean="0">
                <a:solidFill>
                  <a:srgbClr val="0070C0"/>
                </a:solidFill>
                <a:hlinkClick r:id="rId5"/>
              </a:rPr>
              <a:t>http</a:t>
            </a:r>
            <a:r>
              <a:rPr lang="pl-PL" sz="2000" dirty="0">
                <a:solidFill>
                  <a:srgbClr val="0070C0"/>
                </a:solidFill>
                <a:hlinkClick r:id="rId5"/>
              </a:rPr>
              <a:t>://airindex.eea.europa.eu</a:t>
            </a:r>
            <a:r>
              <a:rPr lang="pl-PL" sz="2000" dirty="0" smtClean="0">
                <a:solidFill>
                  <a:srgbClr val="0070C0"/>
                </a:solidFill>
                <a:hlinkClick r:id="rId5"/>
              </a:rPr>
              <a:t>/</a:t>
            </a:r>
            <a:endParaRPr lang="pl-PL" sz="2000" dirty="0" smtClean="0">
              <a:solidFill>
                <a:srgbClr val="0070C0"/>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8080065"/>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342284" y="1290882"/>
            <a:ext cx="2760956" cy="830997"/>
          </a:xfrm>
          <a:prstGeom prst="rect">
            <a:avLst/>
          </a:prstGeom>
        </p:spPr>
        <p:txBody>
          <a:bodyPr wrap="square">
            <a:spAutoFit/>
          </a:bodyPr>
          <a:lstStyle/>
          <a:p>
            <a:pPr marL="0" lvl="1">
              <a:spcBef>
                <a:spcPct val="20000"/>
              </a:spcBef>
            </a:pPr>
            <a:r>
              <a:rPr lang="pl-PL" sz="2400" b="1" dirty="0">
                <a:solidFill>
                  <a:srgbClr val="1F497D"/>
                </a:solidFill>
              </a:rPr>
              <a:t>NEW EUROPEAN AIR QUALITY INDEX</a:t>
            </a:r>
          </a:p>
        </p:txBody>
      </p:sp>
      <p:sp>
        <p:nvSpPr>
          <p:cNvPr id="13" name="Rectangle 12"/>
          <p:cNvSpPr/>
          <p:nvPr/>
        </p:nvSpPr>
        <p:spPr>
          <a:xfrm>
            <a:off x="213064" y="2793097"/>
            <a:ext cx="3046029" cy="1631216"/>
          </a:xfrm>
          <a:prstGeom prst="rect">
            <a:avLst/>
          </a:prstGeom>
        </p:spPr>
        <p:txBody>
          <a:bodyPr wrap="square">
            <a:spAutoFit/>
          </a:bodyPr>
          <a:lstStyle/>
          <a:p>
            <a:pPr marL="0" lvl="1">
              <a:spcBef>
                <a:spcPct val="20000"/>
              </a:spcBef>
            </a:pPr>
            <a:r>
              <a:rPr lang="en-US" sz="2000" dirty="0">
                <a:solidFill>
                  <a:srgbClr val="0070C0"/>
                </a:solidFill>
              </a:rPr>
              <a:t>Clicking on a particular </a:t>
            </a:r>
            <a:r>
              <a:rPr lang="hr-HR" sz="2000" dirty="0" smtClean="0">
                <a:solidFill>
                  <a:srgbClr val="0070C0"/>
                </a:solidFill>
              </a:rPr>
              <a:t>monitoring</a:t>
            </a:r>
            <a:r>
              <a:rPr lang="en-US" sz="2000" dirty="0" smtClean="0">
                <a:solidFill>
                  <a:srgbClr val="0070C0"/>
                </a:solidFill>
              </a:rPr>
              <a:t> </a:t>
            </a:r>
            <a:r>
              <a:rPr lang="en-US" sz="2000" dirty="0">
                <a:solidFill>
                  <a:srgbClr val="0070C0"/>
                </a:solidFill>
              </a:rPr>
              <a:t>station (circle) </a:t>
            </a:r>
            <a:r>
              <a:rPr lang="hr-HR" sz="2000" dirty="0" err="1" smtClean="0">
                <a:solidFill>
                  <a:srgbClr val="0070C0"/>
                </a:solidFill>
              </a:rPr>
              <a:t>will</a:t>
            </a:r>
            <a:r>
              <a:rPr lang="hr-HR" sz="2000" dirty="0" smtClean="0">
                <a:solidFill>
                  <a:srgbClr val="0070C0"/>
                </a:solidFill>
              </a:rPr>
              <a:t> show </a:t>
            </a:r>
            <a:r>
              <a:rPr lang="en-US" sz="2000" dirty="0" smtClean="0">
                <a:solidFill>
                  <a:srgbClr val="0070C0"/>
                </a:solidFill>
              </a:rPr>
              <a:t>the </a:t>
            </a:r>
            <a:r>
              <a:rPr lang="en-US" sz="2000" dirty="0">
                <a:solidFill>
                  <a:srgbClr val="0070C0"/>
                </a:solidFill>
              </a:rPr>
              <a:t>pollutant that determines </a:t>
            </a:r>
            <a:r>
              <a:rPr lang="en-US" sz="2000" b="1" dirty="0">
                <a:solidFill>
                  <a:srgbClr val="0070C0"/>
                </a:solidFill>
              </a:rPr>
              <a:t>the highest total index </a:t>
            </a:r>
            <a:r>
              <a:rPr lang="en-US" sz="2000" b="1" dirty="0" smtClean="0">
                <a:solidFill>
                  <a:srgbClr val="0070C0"/>
                </a:solidFill>
              </a:rPr>
              <a:t>level</a:t>
            </a:r>
          </a:p>
        </p:txBody>
      </p:sp>
      <p:pic>
        <p:nvPicPr>
          <p:cNvPr id="3" name="Picture 2"/>
          <p:cNvPicPr>
            <a:picLocks noChangeAspect="1"/>
          </p:cNvPicPr>
          <p:nvPr/>
        </p:nvPicPr>
        <p:blipFill>
          <a:blip r:embed="rId4"/>
          <a:stretch>
            <a:fillRect/>
          </a:stretch>
        </p:blipFill>
        <p:spPr>
          <a:xfrm>
            <a:off x="3391150" y="1290882"/>
            <a:ext cx="5557541" cy="5041107"/>
          </a:xfrm>
          <a:prstGeom prst="rect">
            <a:avLst/>
          </a:prstGeom>
        </p:spPr>
      </p:pic>
      <p:sp>
        <p:nvSpPr>
          <p:cNvPr id="14" name="Rectangle 13"/>
          <p:cNvSpPr/>
          <p:nvPr/>
        </p:nvSpPr>
        <p:spPr>
          <a:xfrm>
            <a:off x="54373" y="5714854"/>
            <a:ext cx="3469402" cy="400110"/>
          </a:xfrm>
          <a:prstGeom prst="rect">
            <a:avLst/>
          </a:prstGeom>
        </p:spPr>
        <p:txBody>
          <a:bodyPr wrap="square">
            <a:spAutoFit/>
          </a:bodyPr>
          <a:lstStyle/>
          <a:p>
            <a:pPr marL="0" lvl="1">
              <a:spcBef>
                <a:spcPct val="20000"/>
              </a:spcBef>
            </a:pPr>
            <a:r>
              <a:rPr lang="pl-PL" sz="2000" dirty="0" smtClean="0">
                <a:solidFill>
                  <a:srgbClr val="0070C0"/>
                </a:solidFill>
                <a:hlinkClick r:id="rId5"/>
              </a:rPr>
              <a:t>http</a:t>
            </a:r>
            <a:r>
              <a:rPr lang="pl-PL" sz="2000" dirty="0">
                <a:solidFill>
                  <a:srgbClr val="0070C0"/>
                </a:solidFill>
                <a:hlinkClick r:id="rId5"/>
              </a:rPr>
              <a:t>://airindex.eea.europa.eu</a:t>
            </a:r>
            <a:r>
              <a:rPr lang="pl-PL" sz="2000" dirty="0" smtClean="0">
                <a:solidFill>
                  <a:srgbClr val="0070C0"/>
                </a:solidFill>
                <a:hlinkClick r:id="rId5"/>
              </a:rPr>
              <a:t>/</a:t>
            </a:r>
            <a:endParaRPr lang="pl-PL" sz="2000" dirty="0" smtClean="0">
              <a:solidFill>
                <a:srgbClr val="0070C0"/>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256550050"/>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13" name="Rectangle 12"/>
          <p:cNvSpPr/>
          <p:nvPr/>
        </p:nvSpPr>
        <p:spPr>
          <a:xfrm>
            <a:off x="177553" y="1280919"/>
            <a:ext cx="8558074" cy="1015663"/>
          </a:xfrm>
          <a:prstGeom prst="rect">
            <a:avLst/>
          </a:prstGeom>
        </p:spPr>
        <p:txBody>
          <a:bodyPr wrap="square">
            <a:spAutoFit/>
          </a:bodyPr>
          <a:lstStyle/>
          <a:p>
            <a:pPr marL="0" lvl="1">
              <a:spcBef>
                <a:spcPct val="20000"/>
              </a:spcBef>
            </a:pPr>
            <a:r>
              <a:rPr lang="hr-HR" sz="2000" dirty="0" err="1" smtClean="0">
                <a:solidFill>
                  <a:srgbClr val="0070C0"/>
                </a:solidFill>
              </a:rPr>
              <a:t>By</a:t>
            </a:r>
            <a:r>
              <a:rPr lang="hr-HR" sz="2000" dirty="0" smtClean="0">
                <a:solidFill>
                  <a:srgbClr val="0070C0"/>
                </a:solidFill>
              </a:rPr>
              <a:t> </a:t>
            </a:r>
            <a:r>
              <a:rPr lang="hr-HR" sz="2000" dirty="0" err="1" smtClean="0">
                <a:solidFill>
                  <a:srgbClr val="0070C0"/>
                </a:solidFill>
              </a:rPr>
              <a:t>clicking</a:t>
            </a:r>
            <a:r>
              <a:rPr lang="hr-HR" sz="2000" dirty="0" smtClean="0">
                <a:solidFill>
                  <a:srgbClr val="0070C0"/>
                </a:solidFill>
              </a:rPr>
              <a:t> on </a:t>
            </a:r>
            <a:r>
              <a:rPr lang="en-US" sz="2000" dirty="0" smtClean="0">
                <a:solidFill>
                  <a:srgbClr val="0070C0"/>
                </a:solidFill>
              </a:rPr>
              <a:t>show </a:t>
            </a:r>
            <a:r>
              <a:rPr lang="en-US" sz="2000" dirty="0">
                <a:solidFill>
                  <a:srgbClr val="0070C0"/>
                </a:solidFill>
              </a:rPr>
              <a:t>the details - the basic station information, pollutant </a:t>
            </a:r>
            <a:r>
              <a:rPr lang="en-US" sz="2000" dirty="0" smtClean="0">
                <a:solidFill>
                  <a:srgbClr val="0070C0"/>
                </a:solidFill>
              </a:rPr>
              <a:t>concentration</a:t>
            </a:r>
            <a:r>
              <a:rPr lang="hr-HR" sz="2000" dirty="0" smtClean="0">
                <a:solidFill>
                  <a:srgbClr val="0070C0"/>
                </a:solidFill>
              </a:rPr>
              <a:t>s</a:t>
            </a:r>
            <a:r>
              <a:rPr lang="en-US" sz="2000" dirty="0" smtClean="0">
                <a:solidFill>
                  <a:srgbClr val="0070C0"/>
                </a:solidFill>
              </a:rPr>
              <a:t>, </a:t>
            </a:r>
            <a:r>
              <a:rPr lang="hr-HR" sz="2000" dirty="0" smtClean="0">
                <a:solidFill>
                  <a:srgbClr val="0070C0"/>
                </a:solidFill>
              </a:rPr>
              <a:t>a </a:t>
            </a:r>
            <a:r>
              <a:rPr lang="en-US" sz="2000" dirty="0" smtClean="0">
                <a:solidFill>
                  <a:srgbClr val="0070C0"/>
                </a:solidFill>
              </a:rPr>
              <a:t>graph </a:t>
            </a:r>
            <a:r>
              <a:rPr lang="en-US" sz="2000" dirty="0">
                <a:solidFill>
                  <a:srgbClr val="0070C0"/>
                </a:solidFill>
              </a:rPr>
              <a:t>with index </a:t>
            </a:r>
            <a:r>
              <a:rPr lang="en-US" sz="2000" dirty="0" smtClean="0">
                <a:solidFill>
                  <a:srgbClr val="0070C0"/>
                </a:solidFill>
              </a:rPr>
              <a:t>value</a:t>
            </a:r>
            <a:r>
              <a:rPr lang="hr-HR" sz="2000" dirty="0" smtClean="0">
                <a:solidFill>
                  <a:srgbClr val="0070C0"/>
                </a:solidFill>
              </a:rPr>
              <a:t> </a:t>
            </a:r>
            <a:r>
              <a:rPr lang="hr-HR" sz="2000" dirty="0" err="1" smtClean="0">
                <a:solidFill>
                  <a:srgbClr val="0070C0"/>
                </a:solidFill>
              </a:rPr>
              <a:t>share</a:t>
            </a:r>
            <a:r>
              <a:rPr lang="en-US" sz="2000" dirty="0" smtClean="0">
                <a:solidFill>
                  <a:srgbClr val="0070C0"/>
                </a:solidFill>
              </a:rPr>
              <a:t> </a:t>
            </a:r>
            <a:r>
              <a:rPr lang="en-US" sz="2000" dirty="0">
                <a:solidFill>
                  <a:srgbClr val="0070C0"/>
                </a:solidFill>
              </a:rPr>
              <a:t>in the last hundred days and </a:t>
            </a:r>
            <a:r>
              <a:rPr lang="hr-HR" sz="2000" dirty="0" smtClean="0">
                <a:solidFill>
                  <a:srgbClr val="0070C0"/>
                </a:solidFill>
              </a:rPr>
              <a:t>a </a:t>
            </a:r>
            <a:r>
              <a:rPr lang="en-US" sz="2000" dirty="0" smtClean="0">
                <a:solidFill>
                  <a:srgbClr val="0070C0"/>
                </a:solidFill>
              </a:rPr>
              <a:t>graph </a:t>
            </a:r>
            <a:r>
              <a:rPr lang="en-US" sz="2000" dirty="0">
                <a:solidFill>
                  <a:srgbClr val="0070C0"/>
                </a:solidFill>
              </a:rPr>
              <a:t>of index values for each substance in the last week are shown</a:t>
            </a:r>
            <a:r>
              <a:rPr lang="en-US" sz="2000" dirty="0" smtClean="0">
                <a:solidFill>
                  <a:srgbClr val="0070C0"/>
                </a:solidFill>
              </a:rPr>
              <a:t>.</a:t>
            </a:r>
            <a:endParaRPr lang="pl-PL" sz="2000" b="1" dirty="0">
              <a:solidFill>
                <a:srgbClr val="0070C0"/>
              </a:solidFill>
            </a:endParaRPr>
          </a:p>
        </p:txBody>
      </p:sp>
      <p:pic>
        <p:nvPicPr>
          <p:cNvPr id="8" name="Picture 7"/>
          <p:cNvPicPr>
            <a:picLocks noChangeAspect="1"/>
          </p:cNvPicPr>
          <p:nvPr/>
        </p:nvPicPr>
        <p:blipFill>
          <a:blip r:embed="rId4"/>
          <a:stretch>
            <a:fillRect/>
          </a:stretch>
        </p:blipFill>
        <p:spPr>
          <a:xfrm>
            <a:off x="376239" y="2329999"/>
            <a:ext cx="8194320" cy="3971027"/>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885842986"/>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376239" y="1794339"/>
            <a:ext cx="8576060" cy="3477875"/>
          </a:xfrm>
          <a:prstGeom prst="rect">
            <a:avLst/>
          </a:prstGeom>
        </p:spPr>
        <p:txBody>
          <a:bodyPr wrap="square">
            <a:spAutoFit/>
          </a:bodyPr>
          <a:lstStyle/>
          <a:p>
            <a:pPr marL="0" lvl="1">
              <a:spcBef>
                <a:spcPct val="20000"/>
              </a:spcBef>
            </a:pPr>
            <a:r>
              <a:rPr lang="en-US" sz="2000" dirty="0">
                <a:solidFill>
                  <a:srgbClr val="0070C0"/>
                </a:solidFill>
              </a:rPr>
              <a:t>The index uses </a:t>
            </a:r>
            <a:r>
              <a:rPr lang="en-US" sz="2000" b="1" dirty="0">
                <a:solidFill>
                  <a:srgbClr val="0070C0"/>
                </a:solidFill>
              </a:rPr>
              <a:t>"updated" air quality data officially delivered every hour </a:t>
            </a:r>
            <a:r>
              <a:rPr lang="en-US" sz="2000" dirty="0">
                <a:solidFill>
                  <a:srgbClr val="0070C0"/>
                </a:solidFill>
              </a:rPr>
              <a:t>from European Economic Area Member States.</a:t>
            </a:r>
            <a:endParaRPr lang="hr-BA" sz="2000" dirty="0" smtClean="0">
              <a:solidFill>
                <a:srgbClr val="0070C0"/>
              </a:solidFill>
            </a:endParaRPr>
          </a:p>
          <a:p>
            <a:pPr marL="0" lvl="1">
              <a:spcBef>
                <a:spcPct val="20000"/>
              </a:spcBef>
            </a:pPr>
            <a:r>
              <a:rPr lang="en-US" sz="2000" dirty="0">
                <a:solidFill>
                  <a:srgbClr val="0070C0"/>
                </a:solidFill>
              </a:rPr>
              <a:t>There are </a:t>
            </a:r>
            <a:r>
              <a:rPr lang="en-US" sz="2000" b="1" dirty="0">
                <a:solidFill>
                  <a:srgbClr val="0070C0"/>
                </a:solidFill>
              </a:rPr>
              <a:t>three color schemes </a:t>
            </a:r>
            <a:r>
              <a:rPr lang="en-US" sz="2000" dirty="0">
                <a:solidFill>
                  <a:srgbClr val="0070C0"/>
                </a:solidFill>
              </a:rPr>
              <a:t>that provide information about </a:t>
            </a:r>
            <a:r>
              <a:rPr lang="en-US" sz="2000" b="1" dirty="0">
                <a:solidFill>
                  <a:srgbClr val="0070C0"/>
                </a:solidFill>
              </a:rPr>
              <a:t>the status of data </a:t>
            </a:r>
            <a:r>
              <a:rPr lang="en-US" sz="2000" dirty="0">
                <a:solidFill>
                  <a:srgbClr val="0070C0"/>
                </a:solidFill>
              </a:rPr>
              <a:t>on each </a:t>
            </a:r>
            <a:r>
              <a:rPr lang="en-US" sz="2000" dirty="0" smtClean="0">
                <a:solidFill>
                  <a:srgbClr val="0070C0"/>
                </a:solidFill>
              </a:rPr>
              <a:t>m</a:t>
            </a:r>
            <a:r>
              <a:rPr lang="hr-HR" sz="2000" dirty="0" err="1" smtClean="0">
                <a:solidFill>
                  <a:srgbClr val="0070C0"/>
                </a:solidFill>
              </a:rPr>
              <a:t>onitoring</a:t>
            </a:r>
            <a:r>
              <a:rPr lang="en-US" sz="2000" dirty="0" smtClean="0">
                <a:solidFill>
                  <a:srgbClr val="0070C0"/>
                </a:solidFill>
              </a:rPr>
              <a:t> </a:t>
            </a:r>
            <a:r>
              <a:rPr lang="en-US" sz="2000" dirty="0">
                <a:solidFill>
                  <a:srgbClr val="0070C0"/>
                </a:solidFill>
              </a:rPr>
              <a:t>station:</a:t>
            </a:r>
          </a:p>
          <a:p>
            <a:pPr marL="0" lvl="1">
              <a:spcBef>
                <a:spcPct val="20000"/>
              </a:spcBef>
            </a:pPr>
            <a:endParaRPr lang="en-US" sz="2000" dirty="0">
              <a:solidFill>
                <a:srgbClr val="0070C0"/>
              </a:solidFill>
            </a:endParaRPr>
          </a:p>
          <a:p>
            <a:pPr marL="342900" lvl="1" indent="-342900">
              <a:spcBef>
                <a:spcPct val="20000"/>
              </a:spcBef>
              <a:buFontTx/>
              <a:buChar char="-"/>
            </a:pPr>
            <a:r>
              <a:rPr lang="en-US" sz="2000" b="1" dirty="0" smtClean="0">
                <a:solidFill>
                  <a:srgbClr val="0070C0"/>
                </a:solidFill>
              </a:rPr>
              <a:t>Full </a:t>
            </a:r>
            <a:r>
              <a:rPr lang="en-US" sz="2000" b="1" dirty="0">
                <a:solidFill>
                  <a:srgbClr val="0070C0"/>
                </a:solidFill>
              </a:rPr>
              <a:t>color: </a:t>
            </a:r>
            <a:r>
              <a:rPr lang="en-US" sz="2000" dirty="0">
                <a:solidFill>
                  <a:srgbClr val="0070C0"/>
                </a:solidFill>
              </a:rPr>
              <a:t>Minimum number of data required to calculate the index is met</a:t>
            </a:r>
          </a:p>
          <a:p>
            <a:pPr marL="342900" lvl="1" indent="-342900">
              <a:spcBef>
                <a:spcPct val="20000"/>
              </a:spcBef>
              <a:buFontTx/>
              <a:buChar char="-"/>
            </a:pPr>
            <a:r>
              <a:rPr lang="en-US" sz="2000" b="1" dirty="0">
                <a:solidFill>
                  <a:srgbClr val="0070C0"/>
                </a:solidFill>
              </a:rPr>
              <a:t>Semi-transparent color: </a:t>
            </a:r>
            <a:r>
              <a:rPr lang="en-US" sz="2000" dirty="0">
                <a:solidFill>
                  <a:srgbClr val="0070C0"/>
                </a:solidFill>
              </a:rPr>
              <a:t>Minimum number of data required for calculating the index is not satisfied - color indicates the air quality index that is calculated only for available </a:t>
            </a:r>
            <a:r>
              <a:rPr lang="en-US" sz="2000" dirty="0" smtClean="0">
                <a:solidFill>
                  <a:srgbClr val="0070C0"/>
                </a:solidFill>
              </a:rPr>
              <a:t>pollutants</a:t>
            </a:r>
            <a:endParaRPr lang="hr-BA" sz="2000" dirty="0" smtClean="0">
              <a:solidFill>
                <a:srgbClr val="0070C0"/>
              </a:solidFill>
            </a:endParaRPr>
          </a:p>
          <a:p>
            <a:pPr marL="342900" lvl="1" indent="-342900">
              <a:spcBef>
                <a:spcPct val="20000"/>
              </a:spcBef>
              <a:buFontTx/>
              <a:buChar char="-"/>
            </a:pPr>
            <a:r>
              <a:rPr lang="en-US" sz="2000" b="1" dirty="0">
                <a:solidFill>
                  <a:srgbClr val="0070C0"/>
                </a:solidFill>
              </a:rPr>
              <a:t>Gray:</a:t>
            </a:r>
            <a:r>
              <a:rPr lang="en-US" sz="2000" dirty="0">
                <a:solidFill>
                  <a:srgbClr val="0070C0"/>
                </a:solidFill>
              </a:rPr>
              <a:t> There is not enough data to calculate the index</a:t>
            </a:r>
            <a:r>
              <a:rPr lang="en-US" sz="2000" dirty="0" smtClean="0">
                <a:solidFill>
                  <a:srgbClr val="0070C0"/>
                </a:solidFill>
              </a:rPr>
              <a:t>.</a:t>
            </a:r>
            <a:endParaRPr lang="hr-BA" sz="2000" dirty="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979183238"/>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48575" y="1295400"/>
            <a:ext cx="8762260" cy="1077218"/>
          </a:xfrm>
          <a:prstGeom prst="rect">
            <a:avLst/>
          </a:prstGeom>
        </p:spPr>
        <p:txBody>
          <a:bodyPr wrap="square">
            <a:spAutoFit/>
          </a:bodyPr>
          <a:lstStyle/>
          <a:p>
            <a:pPr marL="0" lvl="1">
              <a:spcBef>
                <a:spcPct val="20000"/>
              </a:spcBef>
            </a:pPr>
            <a:r>
              <a:rPr lang="en-US" sz="2000" dirty="0">
                <a:solidFill>
                  <a:srgbClr val="0070C0"/>
                </a:solidFill>
              </a:rPr>
              <a:t>Air quality </a:t>
            </a:r>
            <a:r>
              <a:rPr lang="en-US" sz="2000" dirty="0" smtClean="0">
                <a:solidFill>
                  <a:srgbClr val="0070C0"/>
                </a:solidFill>
              </a:rPr>
              <a:t>measurement</a:t>
            </a:r>
            <a:r>
              <a:rPr lang="hr-HR" sz="2000" dirty="0" smtClean="0">
                <a:solidFill>
                  <a:srgbClr val="0070C0"/>
                </a:solidFill>
              </a:rPr>
              <a:t> data</a:t>
            </a:r>
            <a:r>
              <a:rPr lang="en-US" sz="2000" dirty="0" smtClean="0">
                <a:solidFill>
                  <a:srgbClr val="0070C0"/>
                </a:solidFill>
              </a:rPr>
              <a:t> </a:t>
            </a:r>
            <a:r>
              <a:rPr lang="en-US" sz="2000" dirty="0">
                <a:solidFill>
                  <a:srgbClr val="0070C0"/>
                </a:solidFill>
              </a:rPr>
              <a:t>are supplemented with modeled air quality data from the </a:t>
            </a:r>
            <a:r>
              <a:rPr lang="en-US" sz="2000" b="1" dirty="0">
                <a:solidFill>
                  <a:srgbClr val="0070C0"/>
                </a:solidFill>
              </a:rPr>
              <a:t>Copernicus Atmospheric Monitoring Service (CAMS) </a:t>
            </a:r>
            <a:r>
              <a:rPr lang="en-US" sz="2000" dirty="0">
                <a:solidFill>
                  <a:srgbClr val="0070C0"/>
                </a:solidFill>
              </a:rPr>
              <a:t>as needed.</a:t>
            </a:r>
            <a:endParaRPr lang="hr-BA" sz="2000" dirty="0" smtClean="0">
              <a:solidFill>
                <a:srgbClr val="0070C0"/>
              </a:solidFill>
            </a:endParaRPr>
          </a:p>
          <a:p>
            <a:pPr marL="0" lvl="1">
              <a:spcBef>
                <a:spcPct val="20000"/>
              </a:spcBef>
            </a:pPr>
            <a:r>
              <a:rPr lang="hr-BA" sz="2000" dirty="0" smtClean="0">
                <a:solidFill>
                  <a:srgbClr val="0070C0"/>
                </a:solidFill>
                <a:hlinkClick r:id="rId4"/>
              </a:rPr>
              <a:t>http</a:t>
            </a:r>
            <a:r>
              <a:rPr lang="hr-BA" sz="2000" dirty="0">
                <a:solidFill>
                  <a:srgbClr val="0070C0"/>
                </a:solidFill>
                <a:hlinkClick r:id="rId4"/>
              </a:rPr>
              <a:t>://atmosphere.copernicus.eu</a:t>
            </a:r>
            <a:r>
              <a:rPr lang="hr-BA" sz="2000" dirty="0" smtClean="0">
                <a:solidFill>
                  <a:srgbClr val="0070C0"/>
                </a:solidFill>
                <a:hlinkClick r:id="rId4"/>
              </a:rPr>
              <a:t>/</a:t>
            </a:r>
            <a:endParaRPr lang="hr-BA" sz="2000" dirty="0">
              <a:solidFill>
                <a:srgbClr val="0070C0"/>
              </a:solidFill>
            </a:endParaRPr>
          </a:p>
        </p:txBody>
      </p:sp>
      <p:pic>
        <p:nvPicPr>
          <p:cNvPr id="10" name="Picture 9"/>
          <p:cNvPicPr>
            <a:picLocks noChangeAspect="1"/>
          </p:cNvPicPr>
          <p:nvPr/>
        </p:nvPicPr>
        <p:blipFill>
          <a:blip r:embed="rId5"/>
          <a:stretch>
            <a:fillRect/>
          </a:stretch>
        </p:blipFill>
        <p:spPr>
          <a:xfrm>
            <a:off x="613230" y="2326846"/>
            <a:ext cx="8015194" cy="4007597"/>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119285062"/>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30819" y="1463051"/>
            <a:ext cx="8780016" cy="4401205"/>
          </a:xfrm>
          <a:prstGeom prst="rect">
            <a:avLst/>
          </a:prstGeom>
        </p:spPr>
        <p:txBody>
          <a:bodyPr wrap="square">
            <a:spAutoFit/>
          </a:bodyPr>
          <a:lstStyle/>
          <a:p>
            <a:pPr marL="0" lvl="1">
              <a:spcBef>
                <a:spcPct val="20000"/>
              </a:spcBef>
            </a:pPr>
            <a:r>
              <a:rPr lang="hr-BA" sz="2400" b="1" dirty="0" err="1">
                <a:solidFill>
                  <a:srgbClr val="1F497D"/>
                </a:solidFill>
              </a:rPr>
              <a:t>Copernicus</a:t>
            </a:r>
            <a:r>
              <a:rPr lang="hr-BA" sz="2000" dirty="0" smtClean="0">
                <a:solidFill>
                  <a:srgbClr val="0070C0"/>
                </a:solidFill>
              </a:rPr>
              <a:t> </a:t>
            </a:r>
            <a:r>
              <a:rPr lang="en-US" sz="2000" dirty="0" smtClean="0">
                <a:solidFill>
                  <a:srgbClr val="0070C0"/>
                </a:solidFill>
              </a:rPr>
              <a:t>is </a:t>
            </a:r>
            <a:r>
              <a:rPr lang="en-US" sz="2000" dirty="0">
                <a:solidFill>
                  <a:srgbClr val="0070C0"/>
                </a:solidFill>
              </a:rPr>
              <a:t>a program of the European Union aimed at developing European information services </a:t>
            </a:r>
            <a:r>
              <a:rPr lang="en-US" sz="2000" b="1" dirty="0">
                <a:solidFill>
                  <a:srgbClr val="0070C0"/>
                </a:solidFill>
              </a:rPr>
              <a:t>based on satellite </a:t>
            </a:r>
            <a:r>
              <a:rPr lang="en-US" sz="2000" b="1" dirty="0" smtClean="0">
                <a:solidFill>
                  <a:srgbClr val="0070C0"/>
                </a:solidFill>
              </a:rPr>
              <a:t>observations</a:t>
            </a:r>
            <a:r>
              <a:rPr lang="hr-BA" sz="2000" dirty="0" smtClean="0">
                <a:solidFill>
                  <a:srgbClr val="0070C0"/>
                </a:solidFill>
              </a:rPr>
              <a:t>.</a:t>
            </a:r>
          </a:p>
          <a:p>
            <a:pPr marL="0" lvl="1">
              <a:spcBef>
                <a:spcPct val="20000"/>
              </a:spcBef>
            </a:pPr>
            <a:endParaRPr lang="hr-BA" sz="2000" dirty="0">
              <a:solidFill>
                <a:srgbClr val="0070C0"/>
              </a:solidFill>
            </a:endParaRPr>
          </a:p>
          <a:p>
            <a:pPr marL="0" lvl="1">
              <a:spcBef>
                <a:spcPct val="20000"/>
              </a:spcBef>
            </a:pPr>
            <a:r>
              <a:rPr lang="en-US" sz="2000" b="1" dirty="0">
                <a:solidFill>
                  <a:srgbClr val="0070C0"/>
                </a:solidFill>
              </a:rPr>
              <a:t>The program is coordinated and managed by the European Commission</a:t>
            </a:r>
            <a:r>
              <a:rPr lang="en-US" sz="2000" dirty="0">
                <a:solidFill>
                  <a:srgbClr val="0070C0"/>
                </a:solidFill>
              </a:rPr>
              <a:t>. It was implemented in partnership with Member States, the European Space Agency (ESA), the European Organization for Exploitation of Meteorological Satellites (EUMETSAT), the European Center for Medium-Range Weather Forecasts (ECMWF), EU Agencies and Mercator </a:t>
            </a:r>
            <a:r>
              <a:rPr lang="en-US" sz="2000" dirty="0" err="1">
                <a:solidFill>
                  <a:srgbClr val="0070C0"/>
                </a:solidFill>
              </a:rPr>
              <a:t>Océan</a:t>
            </a:r>
            <a:r>
              <a:rPr lang="en-US" sz="2000" dirty="0">
                <a:solidFill>
                  <a:srgbClr val="0070C0"/>
                </a:solidFill>
              </a:rPr>
              <a:t>.</a:t>
            </a:r>
            <a:endParaRPr lang="hr-BA" sz="2000" dirty="0" smtClean="0">
              <a:solidFill>
                <a:srgbClr val="0070C0"/>
              </a:solidFill>
            </a:endParaRPr>
          </a:p>
          <a:p>
            <a:pPr marL="0" lvl="1">
              <a:spcBef>
                <a:spcPct val="20000"/>
              </a:spcBef>
            </a:pPr>
            <a:r>
              <a:rPr lang="en-US" sz="2000" dirty="0">
                <a:solidFill>
                  <a:srgbClr val="0070C0"/>
                </a:solidFill>
              </a:rPr>
              <a:t>Large amounts of global data obtained </a:t>
            </a:r>
            <a:r>
              <a:rPr lang="en-US" sz="2000" b="1" dirty="0">
                <a:solidFill>
                  <a:srgbClr val="0070C0"/>
                </a:solidFill>
              </a:rPr>
              <a:t>from satellites, field, airborne and maritime </a:t>
            </a:r>
            <a:r>
              <a:rPr lang="en-US" sz="2000" dirty="0" smtClean="0">
                <a:solidFill>
                  <a:srgbClr val="0070C0"/>
                </a:solidFill>
              </a:rPr>
              <a:t>me</a:t>
            </a:r>
            <a:r>
              <a:rPr lang="hr-HR" sz="2000" dirty="0" err="1" smtClean="0">
                <a:solidFill>
                  <a:srgbClr val="0070C0"/>
                </a:solidFill>
              </a:rPr>
              <a:t>asuring</a:t>
            </a:r>
            <a:r>
              <a:rPr lang="en-US" sz="2000" dirty="0" smtClean="0">
                <a:solidFill>
                  <a:srgbClr val="0070C0"/>
                </a:solidFill>
              </a:rPr>
              <a:t> </a:t>
            </a:r>
            <a:r>
              <a:rPr lang="en-US" sz="2000" dirty="0">
                <a:solidFill>
                  <a:srgbClr val="0070C0"/>
                </a:solidFill>
              </a:rPr>
              <a:t>systems are used to </a:t>
            </a:r>
            <a:r>
              <a:rPr lang="en-US" sz="2000" b="1" dirty="0">
                <a:solidFill>
                  <a:srgbClr val="0070C0"/>
                </a:solidFill>
              </a:rPr>
              <a:t>provide information</a:t>
            </a:r>
            <a:r>
              <a:rPr lang="en-US" sz="2000" dirty="0">
                <a:solidFill>
                  <a:srgbClr val="0070C0"/>
                </a:solidFill>
              </a:rPr>
              <a:t> that would help service providers, public bodies, and other international organizations to </a:t>
            </a:r>
            <a:r>
              <a:rPr lang="en-US" sz="2000" b="1" dirty="0">
                <a:solidFill>
                  <a:srgbClr val="0070C0"/>
                </a:solidFill>
              </a:rPr>
              <a:t>improve the quality of life of Europe's citizens</a:t>
            </a:r>
            <a:r>
              <a:rPr lang="en-US" sz="2000" dirty="0">
                <a:solidFill>
                  <a:srgbClr val="0070C0"/>
                </a:solidFill>
              </a:rPr>
              <a:t>.</a:t>
            </a:r>
          </a:p>
          <a:p>
            <a:pPr marL="0" lvl="1">
              <a:spcBef>
                <a:spcPct val="20000"/>
              </a:spcBef>
            </a:pPr>
            <a:r>
              <a:rPr lang="en-US" sz="2000" dirty="0">
                <a:solidFill>
                  <a:srgbClr val="0070C0"/>
                </a:solidFill>
              </a:rPr>
              <a:t>Information services provided </a:t>
            </a:r>
            <a:r>
              <a:rPr lang="en-US" sz="2000" b="1" dirty="0">
                <a:solidFill>
                  <a:srgbClr val="0070C0"/>
                </a:solidFill>
              </a:rPr>
              <a:t>are publicly available </a:t>
            </a:r>
            <a:r>
              <a:rPr lang="en-US" sz="2000" dirty="0">
                <a:solidFill>
                  <a:srgbClr val="0070C0"/>
                </a:solidFill>
              </a:rPr>
              <a:t>to their </a:t>
            </a:r>
            <a:r>
              <a:rPr lang="en-US" sz="2000" dirty="0" smtClean="0">
                <a:solidFill>
                  <a:srgbClr val="0070C0"/>
                </a:solidFill>
              </a:rPr>
              <a:t>users</a:t>
            </a:r>
            <a:r>
              <a:rPr lang="hr-BA" sz="2000" dirty="0" smtClean="0">
                <a:solidFill>
                  <a:srgbClr val="0070C0"/>
                </a:solidFill>
              </a:rPr>
              <a:t>.</a:t>
            </a:r>
            <a:endParaRPr lang="hr-BA" sz="2000" dirty="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645567371"/>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77553" y="1649483"/>
            <a:ext cx="8780016" cy="3293209"/>
          </a:xfrm>
          <a:prstGeom prst="rect">
            <a:avLst/>
          </a:prstGeom>
        </p:spPr>
        <p:txBody>
          <a:bodyPr wrap="square">
            <a:spAutoFit/>
          </a:bodyPr>
          <a:lstStyle/>
          <a:p>
            <a:pPr marL="0" lvl="1">
              <a:spcBef>
                <a:spcPct val="20000"/>
              </a:spcBef>
            </a:pPr>
            <a:r>
              <a:rPr lang="hr-BA" sz="2400" b="1" dirty="0">
                <a:solidFill>
                  <a:srgbClr val="1F497D"/>
                </a:solidFill>
              </a:rPr>
              <a:t>Index </a:t>
            </a:r>
            <a:r>
              <a:rPr lang="hr-BA" sz="2400" b="1" dirty="0" err="1" smtClean="0">
                <a:solidFill>
                  <a:srgbClr val="1F497D"/>
                </a:solidFill>
              </a:rPr>
              <a:t>methodology</a:t>
            </a:r>
            <a:endParaRPr lang="hr-BA" sz="2400" b="1" dirty="0" smtClean="0">
              <a:solidFill>
                <a:srgbClr val="1F497D"/>
              </a:solidFill>
            </a:endParaRPr>
          </a:p>
          <a:p>
            <a:pPr marL="0" lvl="1">
              <a:spcBef>
                <a:spcPct val="20000"/>
              </a:spcBef>
            </a:pPr>
            <a:r>
              <a:rPr lang="en-US" sz="2000" dirty="0" smtClean="0">
                <a:solidFill>
                  <a:srgbClr val="0070C0"/>
                </a:solidFill>
              </a:rPr>
              <a:t>If </a:t>
            </a:r>
            <a:r>
              <a:rPr lang="en-US" sz="2000" dirty="0">
                <a:solidFill>
                  <a:srgbClr val="0070C0"/>
                </a:solidFill>
              </a:rPr>
              <a:t>data is not recorded for a particular hour, the values are </a:t>
            </a:r>
            <a:r>
              <a:rPr lang="en-US" sz="2000" b="1" dirty="0">
                <a:solidFill>
                  <a:srgbClr val="0070C0"/>
                </a:solidFill>
              </a:rPr>
              <a:t>approximated</a:t>
            </a:r>
            <a:r>
              <a:rPr lang="en-US" sz="2000" dirty="0">
                <a:solidFill>
                  <a:srgbClr val="0070C0"/>
                </a:solidFill>
              </a:rPr>
              <a:t> ("filling in the gap") using </a:t>
            </a:r>
            <a:r>
              <a:rPr lang="en-US" sz="2000" b="1" dirty="0">
                <a:solidFill>
                  <a:srgbClr val="0070C0"/>
                </a:solidFill>
              </a:rPr>
              <a:t>CAMS modeled </a:t>
            </a:r>
            <a:r>
              <a:rPr lang="en-US" sz="2000" b="1" dirty="0" smtClean="0">
                <a:solidFill>
                  <a:srgbClr val="0070C0"/>
                </a:solidFill>
              </a:rPr>
              <a:t>dana</a:t>
            </a:r>
            <a:r>
              <a:rPr lang="hr-HR" sz="2000" b="1" dirty="0" smtClean="0">
                <a:solidFill>
                  <a:srgbClr val="0070C0"/>
                </a:solidFill>
              </a:rPr>
              <a:t> on </a:t>
            </a:r>
            <a:r>
              <a:rPr lang="hr-HR" sz="2000" b="1" dirty="0" err="1" smtClean="0">
                <a:solidFill>
                  <a:srgbClr val="0070C0"/>
                </a:solidFill>
              </a:rPr>
              <a:t>air</a:t>
            </a:r>
            <a:r>
              <a:rPr lang="hr-HR" sz="2000" b="1" dirty="0" smtClean="0">
                <a:solidFill>
                  <a:srgbClr val="0070C0"/>
                </a:solidFill>
              </a:rPr>
              <a:t> </a:t>
            </a:r>
            <a:r>
              <a:rPr lang="hr-HR" sz="2000" b="1" dirty="0" err="1" smtClean="0">
                <a:solidFill>
                  <a:srgbClr val="0070C0"/>
                </a:solidFill>
              </a:rPr>
              <a:t>quality</a:t>
            </a:r>
            <a:r>
              <a:rPr lang="en-US" sz="2000" dirty="0" smtClean="0">
                <a:solidFill>
                  <a:srgbClr val="0070C0"/>
                </a:solidFill>
              </a:rPr>
              <a:t>. </a:t>
            </a:r>
            <a:r>
              <a:rPr lang="en-US" sz="2000" dirty="0">
                <a:solidFill>
                  <a:srgbClr val="0070C0"/>
                </a:solidFill>
              </a:rPr>
              <a:t>In such cases, they are</a:t>
            </a:r>
            <a:r>
              <a:rPr lang="en-US" sz="2000" b="1" dirty="0">
                <a:solidFill>
                  <a:srgbClr val="0070C0"/>
                </a:solidFill>
              </a:rPr>
              <a:t> clearly labeled within the index as 'modeled data'.</a:t>
            </a:r>
            <a:endParaRPr lang="hr-BA" sz="2000" b="1" dirty="0" smtClean="0">
              <a:solidFill>
                <a:srgbClr val="0070C0"/>
              </a:solidFill>
            </a:endParaRPr>
          </a:p>
          <a:p>
            <a:pPr marL="0" lvl="1">
              <a:spcBef>
                <a:spcPct val="20000"/>
              </a:spcBef>
            </a:pPr>
            <a:r>
              <a:rPr lang="en-US" sz="2000" dirty="0">
                <a:solidFill>
                  <a:srgbClr val="0070C0"/>
                </a:solidFill>
              </a:rPr>
              <a:t>The gap filling method depends on the pollutant, i.e.,</a:t>
            </a:r>
          </a:p>
          <a:p>
            <a:pPr marL="0" lvl="1">
              <a:spcBef>
                <a:spcPct val="20000"/>
              </a:spcBef>
            </a:pPr>
            <a:r>
              <a:rPr lang="en-US" sz="2000" dirty="0">
                <a:solidFill>
                  <a:srgbClr val="0070C0"/>
                </a:solidFill>
              </a:rPr>
              <a:t>- for </a:t>
            </a:r>
            <a:r>
              <a:rPr lang="hr-BA" sz="2000" b="1" dirty="0">
                <a:solidFill>
                  <a:srgbClr val="0070C0"/>
                </a:solidFill>
              </a:rPr>
              <a:t>NO</a:t>
            </a:r>
            <a:r>
              <a:rPr lang="hr-BA" sz="2000" b="1" baseline="-25000" dirty="0">
                <a:solidFill>
                  <a:srgbClr val="0070C0"/>
                </a:solidFill>
              </a:rPr>
              <a:t>2</a:t>
            </a:r>
            <a:r>
              <a:rPr lang="hr-BA" sz="2000" b="1" dirty="0">
                <a:solidFill>
                  <a:srgbClr val="0070C0"/>
                </a:solidFill>
              </a:rPr>
              <a:t>, PM</a:t>
            </a:r>
            <a:r>
              <a:rPr lang="hr-BA" sz="2000" b="1" baseline="-25000" dirty="0">
                <a:solidFill>
                  <a:srgbClr val="0070C0"/>
                </a:solidFill>
              </a:rPr>
              <a:t>2,5</a:t>
            </a:r>
            <a:r>
              <a:rPr lang="hr-BA" sz="2000" b="1" dirty="0">
                <a:solidFill>
                  <a:srgbClr val="0070C0"/>
                </a:solidFill>
              </a:rPr>
              <a:t> </a:t>
            </a:r>
            <a:r>
              <a:rPr lang="hr-BA" sz="2000" b="1" dirty="0" err="1" smtClean="0">
                <a:solidFill>
                  <a:srgbClr val="0070C0"/>
                </a:solidFill>
              </a:rPr>
              <a:t>and</a:t>
            </a:r>
            <a:r>
              <a:rPr lang="hr-BA" sz="2000" b="1" dirty="0" smtClean="0">
                <a:solidFill>
                  <a:srgbClr val="0070C0"/>
                </a:solidFill>
              </a:rPr>
              <a:t> </a:t>
            </a:r>
            <a:r>
              <a:rPr lang="hr-BA" sz="2000" b="1" dirty="0">
                <a:solidFill>
                  <a:srgbClr val="0070C0"/>
                </a:solidFill>
              </a:rPr>
              <a:t>PM</a:t>
            </a:r>
            <a:r>
              <a:rPr lang="hr-BA" sz="2000" b="1" baseline="-25000" dirty="0">
                <a:solidFill>
                  <a:srgbClr val="0070C0"/>
                </a:solidFill>
              </a:rPr>
              <a:t>10</a:t>
            </a:r>
            <a:r>
              <a:rPr lang="hr-BA" sz="2000" b="1" dirty="0">
                <a:solidFill>
                  <a:srgbClr val="0070C0"/>
                </a:solidFill>
              </a:rPr>
              <a:t> </a:t>
            </a:r>
            <a:r>
              <a:rPr lang="en-US" sz="2000" dirty="0" smtClean="0">
                <a:solidFill>
                  <a:srgbClr val="0070C0"/>
                </a:solidFill>
              </a:rPr>
              <a:t>using </a:t>
            </a:r>
            <a:r>
              <a:rPr lang="en-US" sz="2000" dirty="0">
                <a:solidFill>
                  <a:srgbClr val="0070C0"/>
                </a:solidFill>
              </a:rPr>
              <a:t>the </a:t>
            </a:r>
            <a:r>
              <a:rPr lang="en-US" sz="2000" b="1" dirty="0">
                <a:solidFill>
                  <a:srgbClr val="0070C0"/>
                </a:solidFill>
              </a:rPr>
              <a:t>difference method</a:t>
            </a:r>
            <a:r>
              <a:rPr lang="en-US" sz="2000" dirty="0">
                <a:solidFill>
                  <a:srgbClr val="0070C0"/>
                </a:solidFill>
              </a:rPr>
              <a:t>;</a:t>
            </a:r>
          </a:p>
          <a:p>
            <a:pPr marL="0" lvl="1">
              <a:spcBef>
                <a:spcPct val="20000"/>
              </a:spcBef>
            </a:pPr>
            <a:r>
              <a:rPr lang="en-US" sz="2000" dirty="0">
                <a:solidFill>
                  <a:srgbClr val="0070C0"/>
                </a:solidFill>
              </a:rPr>
              <a:t>- for </a:t>
            </a:r>
            <a:r>
              <a:rPr lang="hr-BA" sz="2000" b="1" dirty="0">
                <a:solidFill>
                  <a:srgbClr val="0070C0"/>
                </a:solidFill>
              </a:rPr>
              <a:t>O</a:t>
            </a:r>
            <a:r>
              <a:rPr lang="hr-BA" sz="2000" b="1" baseline="-25000" dirty="0">
                <a:solidFill>
                  <a:srgbClr val="0070C0"/>
                </a:solidFill>
              </a:rPr>
              <a:t>3</a:t>
            </a:r>
            <a:r>
              <a:rPr lang="en-US" sz="2000" dirty="0" smtClean="0">
                <a:solidFill>
                  <a:srgbClr val="0070C0"/>
                </a:solidFill>
              </a:rPr>
              <a:t> </a:t>
            </a:r>
            <a:r>
              <a:rPr lang="en-US" sz="2000" dirty="0">
                <a:solidFill>
                  <a:srgbClr val="0070C0"/>
                </a:solidFill>
              </a:rPr>
              <a:t>using a </a:t>
            </a:r>
            <a:r>
              <a:rPr lang="en-US" sz="2000" b="1" dirty="0">
                <a:solidFill>
                  <a:srgbClr val="0070C0"/>
                </a:solidFill>
              </a:rPr>
              <a:t>multiplicative method</a:t>
            </a:r>
            <a:r>
              <a:rPr lang="en-US" sz="2000" dirty="0">
                <a:solidFill>
                  <a:srgbClr val="0070C0"/>
                </a:solidFill>
              </a:rPr>
              <a:t>;</a:t>
            </a:r>
          </a:p>
          <a:p>
            <a:pPr marL="0" lvl="1">
              <a:spcBef>
                <a:spcPct val="20000"/>
              </a:spcBef>
            </a:pPr>
            <a:r>
              <a:rPr lang="en-US" sz="2000" dirty="0">
                <a:solidFill>
                  <a:srgbClr val="0070C0"/>
                </a:solidFill>
              </a:rPr>
              <a:t>- </a:t>
            </a:r>
            <a:r>
              <a:rPr lang="hr-HR" sz="2000" dirty="0">
                <a:solidFill>
                  <a:srgbClr val="0070C0"/>
                </a:solidFill>
              </a:rPr>
              <a:t>f</a:t>
            </a:r>
            <a:r>
              <a:rPr lang="hr-HR" sz="2000" dirty="0" smtClean="0">
                <a:solidFill>
                  <a:srgbClr val="0070C0"/>
                </a:solidFill>
              </a:rPr>
              <a:t>or </a:t>
            </a:r>
            <a:r>
              <a:rPr lang="hr-BA" sz="2000" b="1" dirty="0" smtClean="0">
                <a:solidFill>
                  <a:srgbClr val="0070C0"/>
                </a:solidFill>
              </a:rPr>
              <a:t>SO</a:t>
            </a:r>
            <a:r>
              <a:rPr lang="hr-BA" sz="2000" b="1" baseline="-25000" dirty="0" smtClean="0">
                <a:solidFill>
                  <a:srgbClr val="0070C0"/>
                </a:solidFill>
              </a:rPr>
              <a:t>2</a:t>
            </a:r>
            <a:r>
              <a:rPr lang="en-US" sz="2000" dirty="0" smtClean="0">
                <a:solidFill>
                  <a:srgbClr val="0070C0"/>
                </a:solidFill>
              </a:rPr>
              <a:t> </a:t>
            </a:r>
            <a:r>
              <a:rPr lang="hr-HR" sz="2000" dirty="0" err="1" smtClean="0">
                <a:solidFill>
                  <a:srgbClr val="0070C0"/>
                </a:solidFill>
              </a:rPr>
              <a:t>there</a:t>
            </a:r>
            <a:r>
              <a:rPr lang="hr-HR" sz="2000" dirty="0" smtClean="0">
                <a:solidFill>
                  <a:srgbClr val="0070C0"/>
                </a:solidFill>
              </a:rPr>
              <a:t> i</a:t>
            </a:r>
            <a:r>
              <a:rPr lang="en-US" sz="2000" dirty="0" smtClean="0">
                <a:solidFill>
                  <a:srgbClr val="0070C0"/>
                </a:solidFill>
              </a:rPr>
              <a:t>s </a:t>
            </a:r>
            <a:r>
              <a:rPr lang="en-US" sz="2000" b="1" dirty="0" smtClean="0">
                <a:solidFill>
                  <a:srgbClr val="0070C0"/>
                </a:solidFill>
              </a:rPr>
              <a:t>no</a:t>
            </a:r>
            <a:r>
              <a:rPr lang="hr-HR" sz="2000" b="1" dirty="0" smtClean="0">
                <a:solidFill>
                  <a:srgbClr val="0070C0"/>
                </a:solidFill>
              </a:rPr>
              <a:t> </a:t>
            </a:r>
            <a:r>
              <a:rPr lang="en-US" sz="2000" b="1" dirty="0" smtClean="0">
                <a:solidFill>
                  <a:srgbClr val="0070C0"/>
                </a:solidFill>
              </a:rPr>
              <a:t>filling</a:t>
            </a:r>
            <a:r>
              <a:rPr lang="en-US" sz="2000" dirty="0">
                <a:solidFill>
                  <a:srgbClr val="0070C0"/>
                </a:solidFill>
              </a:rPr>
              <a:t>.</a:t>
            </a:r>
            <a:endParaRPr lang="hr-BA" sz="2000" dirty="0" smtClean="0">
              <a:solidFill>
                <a:srgbClr val="0070C0"/>
              </a:solidFill>
            </a:endParaRPr>
          </a:p>
          <a:p>
            <a:pPr marL="0" lvl="1">
              <a:spcBef>
                <a:spcPct val="20000"/>
              </a:spcBef>
            </a:pPr>
            <a:endParaRPr lang="hr-BA" sz="2000" dirty="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850257729"/>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30819" y="1501072"/>
            <a:ext cx="8780016" cy="4031873"/>
          </a:xfrm>
          <a:prstGeom prst="rect">
            <a:avLst/>
          </a:prstGeom>
        </p:spPr>
        <p:txBody>
          <a:bodyPr wrap="square">
            <a:spAutoFit/>
          </a:bodyPr>
          <a:lstStyle/>
          <a:p>
            <a:pPr marL="0" lvl="1">
              <a:spcBef>
                <a:spcPct val="20000"/>
              </a:spcBef>
            </a:pPr>
            <a:r>
              <a:rPr lang="hr-BA" sz="2400" b="1" dirty="0">
                <a:solidFill>
                  <a:srgbClr val="1F497D"/>
                </a:solidFill>
              </a:rPr>
              <a:t>Index </a:t>
            </a:r>
            <a:r>
              <a:rPr lang="hr-BA" sz="2400" b="1" dirty="0" err="1" smtClean="0">
                <a:solidFill>
                  <a:srgbClr val="1F497D"/>
                </a:solidFill>
              </a:rPr>
              <a:t>methodology</a:t>
            </a:r>
            <a:endParaRPr lang="hr-BA" sz="2400" b="1" dirty="0" smtClean="0">
              <a:solidFill>
                <a:srgbClr val="1F497D"/>
              </a:solidFill>
            </a:endParaRPr>
          </a:p>
          <a:p>
            <a:pPr marL="0" lvl="1">
              <a:spcBef>
                <a:spcPct val="20000"/>
              </a:spcBef>
            </a:pPr>
            <a:r>
              <a:rPr lang="en-US" sz="2000" b="1" dirty="0" smtClean="0">
                <a:solidFill>
                  <a:srgbClr val="0070C0"/>
                </a:solidFill>
              </a:rPr>
              <a:t>Difference </a:t>
            </a:r>
            <a:r>
              <a:rPr lang="en-US" sz="2000" b="1" dirty="0">
                <a:solidFill>
                  <a:srgbClr val="0070C0"/>
                </a:solidFill>
              </a:rPr>
              <a:t>Method: </a:t>
            </a:r>
            <a:r>
              <a:rPr lang="en-US" sz="2000" dirty="0">
                <a:solidFill>
                  <a:srgbClr val="0070C0"/>
                </a:solidFill>
              </a:rPr>
              <a:t>The value is approximated by taking the CAMS modeled value and adding or subtracting the difference in the correction. This correction is the average difference between the previously measured values and the CAMS modeled value for the same hour for at least three of the previous four days.</a:t>
            </a:r>
          </a:p>
          <a:p>
            <a:pPr marL="0" lvl="1">
              <a:spcBef>
                <a:spcPct val="20000"/>
              </a:spcBef>
            </a:pPr>
            <a:r>
              <a:rPr lang="en-US" sz="2000" b="1" dirty="0">
                <a:solidFill>
                  <a:srgbClr val="0070C0"/>
                </a:solidFill>
              </a:rPr>
              <a:t>Multiplicative Method: </a:t>
            </a:r>
            <a:r>
              <a:rPr lang="en-US" sz="2000" dirty="0">
                <a:solidFill>
                  <a:srgbClr val="0070C0"/>
                </a:solidFill>
              </a:rPr>
              <a:t>The value is approximated by taking CAMS modeled values and applying correction factors. This correction is the average ratio between the previously measured values and the CAMS modeled values for the same hour for at least three of the previous four days</a:t>
            </a:r>
            <a:r>
              <a:rPr lang="en-US" sz="2000" dirty="0" smtClean="0">
                <a:solidFill>
                  <a:srgbClr val="0070C0"/>
                </a:solidFill>
              </a:rPr>
              <a:t>.</a:t>
            </a:r>
            <a:endParaRPr lang="hr-BA" sz="2000" dirty="0">
              <a:solidFill>
                <a:srgbClr val="0070C0"/>
              </a:solidFill>
            </a:endParaRPr>
          </a:p>
          <a:p>
            <a:pPr marL="0" lvl="1">
              <a:spcBef>
                <a:spcPct val="20000"/>
              </a:spcBef>
            </a:pPr>
            <a:r>
              <a:rPr lang="en-US" sz="2000" dirty="0">
                <a:solidFill>
                  <a:srgbClr val="0070C0"/>
                </a:solidFill>
              </a:rPr>
              <a:t>In cases where there are </a:t>
            </a:r>
            <a:r>
              <a:rPr lang="en-US" sz="2000" b="1" dirty="0">
                <a:solidFill>
                  <a:srgbClr val="0070C0"/>
                </a:solidFill>
              </a:rPr>
              <a:t>no measured values </a:t>
            </a:r>
            <a:r>
              <a:rPr lang="en-US" sz="2000" dirty="0">
                <a:solidFill>
                  <a:srgbClr val="0070C0"/>
                </a:solidFill>
              </a:rPr>
              <a:t>for the same hour over three of the previous four days, the </a:t>
            </a:r>
            <a:r>
              <a:rPr lang="en-US" sz="2000" b="1" dirty="0">
                <a:solidFill>
                  <a:srgbClr val="0070C0"/>
                </a:solidFill>
              </a:rPr>
              <a:t>index value for this pollutant is not counted </a:t>
            </a:r>
            <a:r>
              <a:rPr lang="en-US" sz="2000" dirty="0">
                <a:solidFill>
                  <a:srgbClr val="0070C0"/>
                </a:solidFill>
              </a:rPr>
              <a:t>and is marked as </a:t>
            </a:r>
            <a:r>
              <a:rPr lang="en-US" sz="2000" b="1" dirty="0">
                <a:solidFill>
                  <a:srgbClr val="0070C0"/>
                </a:solidFill>
              </a:rPr>
              <a:t>'no data</a:t>
            </a:r>
            <a:r>
              <a:rPr lang="en-US" sz="2000" b="1" dirty="0" smtClean="0">
                <a:solidFill>
                  <a:srgbClr val="0070C0"/>
                </a:solidFill>
              </a:rPr>
              <a:t>'.</a:t>
            </a:r>
            <a:endParaRPr lang="hr-BA" sz="2000" b="1" dirty="0" smtClean="0">
              <a:solidFill>
                <a:srgbClr val="0070C0"/>
              </a:solidFill>
            </a:endParaRPr>
          </a:p>
        </p:txBody>
      </p:sp>
      <p:grpSp>
        <p:nvGrpSpPr>
          <p:cNvPr id="10" name="Group 3"/>
          <p:cNvGrpSpPr>
            <a:grpSpLocks noChangeAspect="1"/>
          </p:cNvGrpSpPr>
          <p:nvPr/>
        </p:nvGrpSpPr>
        <p:grpSpPr bwMode="auto">
          <a:xfrm>
            <a:off x="442354" y="6362429"/>
            <a:ext cx="4500798" cy="411137"/>
            <a:chOff x="14858" y="6031800"/>
            <a:chExt cx="7310482" cy="703818"/>
          </a:xfrm>
        </p:grpSpPr>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4"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54613256"/>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15.4 </a:t>
            </a:r>
            <a:r>
              <a:rPr lang="hr-HR" sz="2800" b="1" dirty="0">
                <a:solidFill>
                  <a:schemeClr val="tx2"/>
                </a:solidFill>
                <a:effectLst>
                  <a:glow>
                    <a:srgbClr val="7F7F7F">
                      <a:alpha val="35000"/>
                    </a:srgbClr>
                  </a:glow>
                </a:effectLst>
              </a:rPr>
              <a:t>REPORTING BY AIR QUALITY INDEX</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87092259"/>
              </p:ext>
            </p:extLst>
          </p:nvPr>
        </p:nvGraphicFramePr>
        <p:xfrm>
          <a:off x="2561566" y="3928228"/>
          <a:ext cx="6515493" cy="2423564"/>
        </p:xfrm>
        <a:graphic>
          <a:graphicData uri="http://schemas.openxmlformats.org/drawingml/2006/table">
            <a:tbl>
              <a:tblPr/>
              <a:tblGrid>
                <a:gridCol w="767889">
                  <a:extLst>
                    <a:ext uri="{9D8B030D-6E8A-4147-A177-3AD203B41FA5}">
                      <a16:colId xmlns:a16="http://schemas.microsoft.com/office/drawing/2014/main" val="628096097"/>
                    </a:ext>
                  </a:extLst>
                </a:gridCol>
                <a:gridCol w="891124">
                  <a:extLst>
                    <a:ext uri="{9D8B030D-6E8A-4147-A177-3AD203B41FA5}">
                      <a16:colId xmlns:a16="http://schemas.microsoft.com/office/drawing/2014/main" val="594211458"/>
                    </a:ext>
                  </a:extLst>
                </a:gridCol>
                <a:gridCol w="807230">
                  <a:extLst>
                    <a:ext uri="{9D8B030D-6E8A-4147-A177-3AD203B41FA5}">
                      <a16:colId xmlns:a16="http://schemas.microsoft.com/office/drawing/2014/main" val="4090650019"/>
                    </a:ext>
                  </a:extLst>
                </a:gridCol>
                <a:gridCol w="809850">
                  <a:extLst>
                    <a:ext uri="{9D8B030D-6E8A-4147-A177-3AD203B41FA5}">
                      <a16:colId xmlns:a16="http://schemas.microsoft.com/office/drawing/2014/main" val="4289938041"/>
                    </a:ext>
                  </a:extLst>
                </a:gridCol>
                <a:gridCol w="809850">
                  <a:extLst>
                    <a:ext uri="{9D8B030D-6E8A-4147-A177-3AD203B41FA5}">
                      <a16:colId xmlns:a16="http://schemas.microsoft.com/office/drawing/2014/main" val="3093250898"/>
                    </a:ext>
                  </a:extLst>
                </a:gridCol>
                <a:gridCol w="809850">
                  <a:extLst>
                    <a:ext uri="{9D8B030D-6E8A-4147-A177-3AD203B41FA5}">
                      <a16:colId xmlns:a16="http://schemas.microsoft.com/office/drawing/2014/main" val="3405147995"/>
                    </a:ext>
                  </a:extLst>
                </a:gridCol>
                <a:gridCol w="809850">
                  <a:extLst>
                    <a:ext uri="{9D8B030D-6E8A-4147-A177-3AD203B41FA5}">
                      <a16:colId xmlns:a16="http://schemas.microsoft.com/office/drawing/2014/main" val="508602091"/>
                    </a:ext>
                  </a:extLst>
                </a:gridCol>
                <a:gridCol w="809850">
                  <a:extLst>
                    <a:ext uri="{9D8B030D-6E8A-4147-A177-3AD203B41FA5}">
                      <a16:colId xmlns:a16="http://schemas.microsoft.com/office/drawing/2014/main" val="89239626"/>
                    </a:ext>
                  </a:extLst>
                </a:gridCol>
              </a:tblGrid>
              <a:tr h="792034">
                <a:tc gridSpan="3">
                  <a:txBody>
                    <a:bodyPr/>
                    <a:lstStyle/>
                    <a:p>
                      <a:pPr algn="ctr" fontAlgn="ctr"/>
                      <a:r>
                        <a:rPr lang="hr-BA" sz="1200" b="1" i="0" u="none" strike="noStrike" dirty="0" err="1" smtClean="0">
                          <a:solidFill>
                            <a:srgbClr val="222222"/>
                          </a:solidFill>
                          <a:effectLst/>
                          <a:latin typeface="Calibri" panose="020F0502020204030204" pitchFamily="34" charset="0"/>
                        </a:rPr>
                        <a:t>Pollutant</a:t>
                      </a:r>
                      <a:endParaRPr lang="hr-BA" sz="1200" b="1" i="0" u="none" strike="noStrike" dirty="0">
                        <a:solidFill>
                          <a:srgbClr val="222222"/>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hr-BA"/>
                    </a:p>
                  </a:txBody>
                  <a:tcPr/>
                </a:tc>
                <a:tc hMerge="1">
                  <a:txBody>
                    <a:bodyPr/>
                    <a:lstStyle/>
                    <a:p>
                      <a:endParaRPr lang="hr-BA"/>
                    </a:p>
                  </a:txBody>
                  <a:tcPr/>
                </a:tc>
                <a:tc>
                  <a:txBody>
                    <a:bodyPr/>
                    <a:lstStyle/>
                    <a:p>
                      <a:pPr algn="ctr" fontAlgn="ctr"/>
                      <a:r>
                        <a:rPr lang="pl-PL" sz="1200" b="0" i="0" u="none" strike="noStrike" dirty="0" smtClean="0">
                          <a:solidFill>
                            <a:srgbClr val="222222"/>
                          </a:solidFill>
                          <a:effectLst/>
                          <a:latin typeface="Calibri" panose="020F0502020204030204" pitchFamily="34" charset="0"/>
                        </a:rPr>
                        <a:t>Particles smaller than 2.5 </a:t>
                      </a:r>
                      <a:r>
                        <a:rPr lang="pl-PL" sz="1200" b="0" i="0" u="none" strike="noStrike" dirty="0">
                          <a:solidFill>
                            <a:srgbClr val="222222"/>
                          </a:solidFill>
                          <a:effectLst/>
                          <a:latin typeface="Calibri" panose="020F0502020204030204" pitchFamily="34" charset="0"/>
                        </a:rPr>
                        <a:t>µm (</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2.5</a:t>
                      </a:r>
                      <a:r>
                        <a:rPr lang="pl-PL" sz="1200" b="0" i="0" u="none" strike="noStrike" dirty="0">
                          <a:solidFill>
                            <a:srgbClr val="222222"/>
                          </a:solidFill>
                          <a:effectLst/>
                          <a:latin typeface="Calibri" panose="020F0502020204030204" pitchFamily="34" charset="0"/>
                        </a:rPr>
                        <a:t>)</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pl-PL" sz="1200" b="0" i="0" u="none" strike="noStrike" dirty="0" smtClean="0">
                          <a:solidFill>
                            <a:srgbClr val="222222"/>
                          </a:solidFill>
                          <a:effectLst/>
                          <a:latin typeface="Calibri" panose="020F0502020204030204" pitchFamily="34" charset="0"/>
                        </a:rPr>
                        <a:t>Particles smaller than 10 </a:t>
                      </a:r>
                      <a:r>
                        <a:rPr lang="pl-PL" sz="1200" b="0" i="0" u="none" strike="noStrike" dirty="0">
                          <a:solidFill>
                            <a:srgbClr val="222222"/>
                          </a:solidFill>
                          <a:effectLst/>
                          <a:latin typeface="Calibri" panose="020F0502020204030204" pitchFamily="34" charset="0"/>
                        </a:rPr>
                        <a:t>µm </a:t>
                      </a:r>
                      <a:endParaRPr lang="pl-PL" sz="1200" b="0" i="0" u="none" strike="noStrike" dirty="0" smtClean="0">
                        <a:solidFill>
                          <a:srgbClr val="222222"/>
                        </a:solidFill>
                        <a:effectLst/>
                        <a:latin typeface="Calibri" panose="020F0502020204030204" pitchFamily="34" charset="0"/>
                      </a:endParaRPr>
                    </a:p>
                    <a:p>
                      <a:pPr algn="ctr" fontAlgn="ctr"/>
                      <a:r>
                        <a:rPr lang="pl-PL" sz="1200" b="0" i="0" u="none" strike="noStrike" dirty="0" smtClean="0">
                          <a:solidFill>
                            <a:srgbClr val="222222"/>
                          </a:solidFill>
                          <a:effectLst/>
                          <a:latin typeface="Calibri" panose="020F0502020204030204" pitchFamily="34" charset="0"/>
                        </a:rPr>
                        <a:t>(</a:t>
                      </a:r>
                      <a:r>
                        <a:rPr lang="pl-PL" sz="1200" b="1" i="0" u="none" strike="noStrike" dirty="0">
                          <a:solidFill>
                            <a:srgbClr val="222222"/>
                          </a:solidFill>
                          <a:effectLst/>
                          <a:latin typeface="Calibri" panose="020F0502020204030204" pitchFamily="34" charset="0"/>
                        </a:rPr>
                        <a:t>PM</a:t>
                      </a:r>
                      <a:r>
                        <a:rPr lang="pl-PL" sz="1200" b="1" i="0" u="none" strike="noStrike" baseline="-25000" dirty="0">
                          <a:solidFill>
                            <a:srgbClr val="222222"/>
                          </a:solidFill>
                          <a:effectLst/>
                          <a:latin typeface="Calibri" panose="020F0502020204030204" pitchFamily="34" charset="0"/>
                        </a:rPr>
                        <a:t>10</a:t>
                      </a:r>
                      <a:r>
                        <a:rPr lang="pl-PL"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err="1" smtClean="0">
                          <a:solidFill>
                            <a:srgbClr val="222222"/>
                          </a:solidFill>
                          <a:effectLst/>
                          <a:latin typeface="Calibri" panose="020F0502020204030204" pitchFamily="34" charset="0"/>
                        </a:rPr>
                        <a:t>Nitrogen</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dioxide</a:t>
                      </a:r>
                      <a:endParaRPr lang="hr-BA" sz="1200" b="0" i="0" u="none" strike="noStrike" dirty="0" smtClean="0">
                        <a:solidFill>
                          <a:srgbClr val="222222"/>
                        </a:solidFill>
                        <a:effectLst/>
                        <a:latin typeface="Calibri" panose="020F0502020204030204" pitchFamily="34" charset="0"/>
                      </a:endParaRPr>
                    </a:p>
                    <a:p>
                      <a:pPr algn="ctr" fontAlgn="ctr"/>
                      <a:r>
                        <a:rPr lang="hr-BA" sz="1200" b="0" i="0" u="none" strike="noStrike" dirty="0" smtClean="0">
                          <a:solidFill>
                            <a:srgbClr val="222222"/>
                          </a:solidFill>
                          <a:effectLst/>
                          <a:latin typeface="Calibri" panose="020F0502020204030204" pitchFamily="34" charset="0"/>
                        </a:rPr>
                        <a:t>(</a:t>
                      </a:r>
                      <a:r>
                        <a:rPr lang="hr-BA" sz="1200" b="1" i="0" u="none" strike="noStrike" dirty="0" smtClean="0">
                          <a:solidFill>
                            <a:srgbClr val="222222"/>
                          </a:solidFill>
                          <a:effectLst/>
                          <a:latin typeface="Calibri" panose="020F0502020204030204" pitchFamily="34" charset="0"/>
                        </a:rPr>
                        <a:t>NO</a:t>
                      </a:r>
                      <a:r>
                        <a:rPr lang="hr-BA" sz="1200" b="1" i="0" u="none" strike="noStrike" baseline="-25000" dirty="0" smtClean="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smtClean="0">
                          <a:solidFill>
                            <a:srgbClr val="222222"/>
                          </a:solidFill>
                          <a:effectLst/>
                          <a:latin typeface="Calibri" panose="020F0502020204030204" pitchFamily="34" charset="0"/>
                        </a:rPr>
                        <a:t>Ozone </a:t>
                      </a:r>
                    </a:p>
                    <a:p>
                      <a:pPr algn="ctr" fontAlgn="ctr"/>
                      <a:r>
                        <a:rPr lang="hr-BA" sz="1200" b="0" i="0" u="none" strike="noStrike" dirty="0" smtClean="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O</a:t>
                      </a:r>
                      <a:r>
                        <a:rPr lang="hr-BA" sz="1200" b="1" i="0" u="none" strike="noStrike" baseline="-25000" dirty="0">
                          <a:solidFill>
                            <a:srgbClr val="222222"/>
                          </a:solidFill>
                          <a:effectLst/>
                          <a:latin typeface="Calibri" panose="020F0502020204030204" pitchFamily="34" charset="0"/>
                        </a:rPr>
                        <a:t>3</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err="1" smtClean="0">
                          <a:solidFill>
                            <a:srgbClr val="222222"/>
                          </a:solidFill>
                          <a:effectLst/>
                          <a:latin typeface="Calibri" panose="020F0502020204030204" pitchFamily="34" charset="0"/>
                        </a:rPr>
                        <a:t>Sulfur</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dioxide</a:t>
                      </a:r>
                      <a:r>
                        <a:rPr lang="hr-BA" sz="1200" b="0" i="0" u="none" strike="noStrike" dirty="0" smtClean="0">
                          <a:solidFill>
                            <a:srgbClr val="222222"/>
                          </a:solidFill>
                          <a:effectLst/>
                          <a:latin typeface="Calibri" panose="020F0502020204030204" pitchFamily="34" charset="0"/>
                        </a:rPr>
                        <a:t>  </a:t>
                      </a:r>
                      <a:r>
                        <a:rPr lang="hr-BA" sz="1200" b="0" i="0" u="none" strike="noStrike" dirty="0">
                          <a:solidFill>
                            <a:srgbClr val="222222"/>
                          </a:solidFill>
                          <a:effectLst/>
                          <a:latin typeface="Calibri" panose="020F0502020204030204" pitchFamily="34" charset="0"/>
                        </a:rPr>
                        <a:t>(</a:t>
                      </a:r>
                      <a:r>
                        <a:rPr lang="hr-BA" sz="1200" b="1" i="0" u="none" strike="noStrike" dirty="0">
                          <a:solidFill>
                            <a:srgbClr val="222222"/>
                          </a:solidFill>
                          <a:effectLst/>
                          <a:latin typeface="Calibri" panose="020F0502020204030204" pitchFamily="34" charset="0"/>
                        </a:rPr>
                        <a:t>SO</a:t>
                      </a:r>
                      <a:r>
                        <a:rPr lang="hr-BA" sz="1200" b="1" i="0" u="none" strike="noStrike" baseline="-25000" dirty="0">
                          <a:solidFill>
                            <a:srgbClr val="222222"/>
                          </a:solidFill>
                          <a:effectLst/>
                          <a:latin typeface="Calibri" panose="020F0502020204030204" pitchFamily="34" charset="0"/>
                        </a:rPr>
                        <a:t>2</a:t>
                      </a:r>
                      <a:r>
                        <a:rPr lang="hr-BA" sz="1200" b="0" i="0" u="none" strike="noStrike" dirty="0">
                          <a:solidFill>
                            <a:srgbClr val="222222"/>
                          </a:solidFill>
                          <a:effectLst/>
                          <a:latin typeface="Calibri" panose="020F0502020204030204" pitchFamily="34" charset="0"/>
                        </a:rPr>
                        <a:t>)</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9763826"/>
                  </a:ext>
                </a:extLst>
              </a:tr>
              <a:tr h="326306">
                <a:tc rowSpan="5">
                  <a:txBody>
                    <a:bodyPr/>
                    <a:lstStyle/>
                    <a:p>
                      <a:pPr algn="ctr" fontAlgn="ctr"/>
                      <a:r>
                        <a:rPr lang="hr-BA" sz="1200" b="1" i="0" u="none" strike="noStrike" dirty="0" smtClean="0">
                          <a:solidFill>
                            <a:srgbClr val="222222"/>
                          </a:solidFill>
                          <a:effectLst/>
                          <a:latin typeface="Calibri" panose="020F0502020204030204" pitchFamily="34" charset="0"/>
                        </a:rPr>
                        <a:t>Index</a:t>
                      </a:r>
                      <a:r>
                        <a:rPr lang="hr-BA" sz="1200" b="1" i="0" u="none" strike="noStrike" baseline="0" dirty="0" smtClean="0">
                          <a:solidFill>
                            <a:srgbClr val="222222"/>
                          </a:solidFill>
                          <a:effectLst/>
                          <a:latin typeface="Calibri" panose="020F0502020204030204" pitchFamily="34" charset="0"/>
                        </a:rPr>
                        <a:t> </a:t>
                      </a:r>
                      <a:r>
                        <a:rPr lang="hr-BA" sz="1200" b="1" i="0" u="none" strike="noStrike" baseline="0" dirty="0" err="1" smtClean="0">
                          <a:solidFill>
                            <a:srgbClr val="222222"/>
                          </a:solidFill>
                          <a:effectLst/>
                          <a:latin typeface="Calibri" panose="020F0502020204030204" pitchFamily="34" charset="0"/>
                        </a:rPr>
                        <a:t>level</a:t>
                      </a:r>
                      <a:endParaRPr lang="hr-BA" sz="1200" b="1" i="0" u="none" strike="noStrike" dirty="0">
                        <a:solidFill>
                          <a:srgbClr val="222222"/>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5">
                  <a:txBody>
                    <a:bodyPr/>
                    <a:lstStyle/>
                    <a:p>
                      <a:pPr algn="ctr" fontAlgn="ctr"/>
                      <a:r>
                        <a:rPr lang="hr-BA" sz="1200" b="0" i="0" u="none" strike="noStrike" dirty="0" smtClean="0">
                          <a:solidFill>
                            <a:srgbClr val="222222"/>
                          </a:solidFill>
                          <a:effectLst/>
                          <a:latin typeface="Calibri" panose="020F0502020204030204" pitchFamily="34" charset="0"/>
                        </a:rPr>
                        <a:t>(</a:t>
                      </a:r>
                      <a:r>
                        <a:rPr lang="hr-BA" sz="1200" b="0" i="0" u="none" strike="noStrike" dirty="0" err="1" smtClean="0">
                          <a:solidFill>
                            <a:srgbClr val="222222"/>
                          </a:solidFill>
                          <a:effectLst/>
                          <a:latin typeface="Calibri" panose="020F0502020204030204" pitchFamily="34" charset="0"/>
                        </a:rPr>
                        <a:t>based</a:t>
                      </a:r>
                      <a:r>
                        <a:rPr lang="hr-BA" sz="1200" b="0" i="0" u="none" strike="noStrike" dirty="0" smtClean="0">
                          <a:solidFill>
                            <a:srgbClr val="222222"/>
                          </a:solidFill>
                          <a:effectLst/>
                          <a:latin typeface="Calibri" panose="020F0502020204030204" pitchFamily="34" charset="0"/>
                        </a:rPr>
                        <a:t> on </a:t>
                      </a:r>
                      <a:r>
                        <a:rPr lang="hr-BA" sz="1200" b="0" i="0" u="none" strike="noStrike" dirty="0" err="1" smtClean="0">
                          <a:solidFill>
                            <a:srgbClr val="222222"/>
                          </a:solidFill>
                          <a:effectLst/>
                          <a:latin typeface="Calibri" panose="020F0502020204030204" pitchFamily="34" charset="0"/>
                        </a:rPr>
                        <a:t>pollutant</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concentrations</a:t>
                      </a:r>
                      <a:r>
                        <a:rPr lang="hr-BA" sz="1200" b="0" i="0" u="none" strike="noStrike" dirty="0" smtClean="0">
                          <a:solidFill>
                            <a:srgbClr val="222222"/>
                          </a:solidFill>
                          <a:effectLst/>
                          <a:latin typeface="Calibri" panose="020F0502020204030204" pitchFamily="34" charset="0"/>
                        </a:rPr>
                        <a:t> </a:t>
                      </a:r>
                      <a:r>
                        <a:rPr lang="hr-BA" sz="1200" b="0" i="0" u="none" strike="noStrike" dirty="0" err="1" smtClean="0">
                          <a:solidFill>
                            <a:srgbClr val="222222"/>
                          </a:solidFill>
                          <a:effectLst/>
                          <a:latin typeface="Calibri" panose="020F0502020204030204" pitchFamily="34" charset="0"/>
                        </a:rPr>
                        <a:t>in</a:t>
                      </a:r>
                      <a:r>
                        <a:rPr lang="hr-BA" sz="1200" b="0" i="0" u="none" strike="noStrike" dirty="0" smtClean="0">
                          <a:solidFill>
                            <a:srgbClr val="222222"/>
                          </a:solidFill>
                          <a:effectLst/>
                          <a:latin typeface="Calibri" panose="020F0502020204030204" pitchFamily="34" charset="0"/>
                        </a:rPr>
                        <a:t> </a:t>
                      </a:r>
                      <a:r>
                        <a:rPr lang="el-GR" sz="1200" b="0" i="0" u="none" strike="noStrike" dirty="0" smtClean="0">
                          <a:solidFill>
                            <a:srgbClr val="222222"/>
                          </a:solidFill>
                          <a:effectLst/>
                          <a:latin typeface="Calibri" panose="020F0502020204030204" pitchFamily="34" charset="0"/>
                        </a:rPr>
                        <a:t>μ</a:t>
                      </a:r>
                      <a:r>
                        <a:rPr lang="hr-BA" sz="1200" b="0" i="0" u="none" strike="noStrike" dirty="0" smtClean="0">
                          <a:solidFill>
                            <a:srgbClr val="222222"/>
                          </a:solidFill>
                          <a:effectLst/>
                          <a:latin typeface="Calibri" panose="020F0502020204030204" pitchFamily="34" charset="0"/>
                        </a:rPr>
                        <a:t>g / m</a:t>
                      </a:r>
                      <a:r>
                        <a:rPr lang="hr-BA" sz="1200" b="0" i="0" u="none" strike="noStrike" baseline="30000" dirty="0" smtClean="0">
                          <a:solidFill>
                            <a:srgbClr val="222222"/>
                          </a:solidFill>
                          <a:effectLst/>
                          <a:latin typeface="Calibri" panose="020F0502020204030204" pitchFamily="34" charset="0"/>
                        </a:rPr>
                        <a:t>3</a:t>
                      </a:r>
                      <a:r>
                        <a:rPr lang="hr-BA" sz="1200" b="0" i="0" u="none" strike="noStrike" dirty="0" smtClean="0">
                          <a:solidFill>
                            <a:srgbClr val="222222"/>
                          </a:solidFill>
                          <a:effectLst/>
                          <a:latin typeface="Calibri" panose="020F0502020204030204" pitchFamily="34" charset="0"/>
                        </a:rPr>
                        <a:t>)</a:t>
                      </a:r>
                    </a:p>
                    <a:p>
                      <a:pPr algn="ctr" fontAlgn="ctr"/>
                      <a:endParaRPr lang="hr-BA" sz="1200" b="0" i="0" u="none" strike="noStrike" dirty="0" smtClean="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1" i="0" u="none" strike="noStrike" dirty="0" err="1" smtClean="0">
                          <a:solidFill>
                            <a:srgbClr val="222222"/>
                          </a:solidFill>
                          <a:effectLst/>
                          <a:latin typeface="Calibri" panose="020F0502020204030204" pitchFamily="34" charset="0"/>
                        </a:rPr>
                        <a:t>Good</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0-10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dirty="0">
                          <a:solidFill>
                            <a:srgbClr val="333333"/>
                          </a:solidFill>
                          <a:effectLst/>
                          <a:latin typeface="Calibri" panose="020F0502020204030204" pitchFamily="34" charset="0"/>
                        </a:rPr>
                        <a:t>0-20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tc>
                  <a:txBody>
                    <a:bodyPr/>
                    <a:lstStyle/>
                    <a:p>
                      <a:pPr algn="ctr" fontAlgn="ctr"/>
                      <a:r>
                        <a:rPr lang="hr-BA" sz="1200" b="0" i="0" u="none" strike="noStrike">
                          <a:solidFill>
                            <a:srgbClr val="333333"/>
                          </a:solidFill>
                          <a:effectLst/>
                          <a:latin typeface="Calibri" panose="020F0502020204030204" pitchFamily="34" charset="0"/>
                        </a:rPr>
                        <a:t>0-100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F0E6"/>
                    </a:solidFill>
                  </a:tcPr>
                </a:tc>
                <a:extLst>
                  <a:ext uri="{0D108BD9-81ED-4DB2-BD59-A6C34878D82A}">
                    <a16:rowId xmlns:a16="http://schemas.microsoft.com/office/drawing/2014/main" val="3327648390"/>
                  </a:ext>
                </a:extLst>
              </a:tr>
              <a:tr h="326306">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Acceptable</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dirty="0" smtClean="0">
                          <a:solidFill>
                            <a:srgbClr val="FFFFFF"/>
                          </a:solidFill>
                          <a:effectLst/>
                          <a:latin typeface="Calibri" panose="020F0502020204030204" pitchFamily="34" charset="0"/>
                        </a:rPr>
                        <a:t>10-20</a:t>
                      </a:r>
                      <a:endParaRPr lang="hr-BA" sz="1200" b="0" i="0" u="none" strike="noStrike" dirty="0">
                        <a:solidFill>
                          <a:srgbClr val="FFFFFF"/>
                        </a:solidFill>
                        <a:effectLst/>
                        <a:latin typeface="Calibri" panose="020F0502020204030204" pitchFamily="34" charset="0"/>
                      </a:endParaRP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20-35</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40-100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80-120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tc>
                  <a:txBody>
                    <a:bodyPr/>
                    <a:lstStyle/>
                    <a:p>
                      <a:pPr algn="ctr" fontAlgn="ctr"/>
                      <a:r>
                        <a:rPr lang="hr-BA" sz="1200" b="0" i="0" u="none" strike="noStrike">
                          <a:solidFill>
                            <a:srgbClr val="FFFFFF"/>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CCAA"/>
                    </a:solidFill>
                  </a:tcPr>
                </a:tc>
                <a:extLst>
                  <a:ext uri="{0D108BD9-81ED-4DB2-BD59-A6C34878D82A}">
                    <a16:rowId xmlns:a16="http://schemas.microsoft.com/office/drawing/2014/main" val="4066765963"/>
                  </a:ext>
                </a:extLst>
              </a:tr>
              <a:tr h="326306">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Moderate</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333333"/>
                          </a:solidFill>
                          <a:effectLst/>
                          <a:latin typeface="Calibri" panose="020F0502020204030204" pitchFamily="34" charset="0"/>
                        </a:rPr>
                        <a:t>20-25</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35-50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100-200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120-180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tc>
                  <a:txBody>
                    <a:bodyPr/>
                    <a:lstStyle/>
                    <a:p>
                      <a:pPr algn="ctr" fontAlgn="ctr"/>
                      <a:r>
                        <a:rPr lang="hr-BA" sz="1200" b="0" i="0" u="none" strike="noStrike">
                          <a:solidFill>
                            <a:srgbClr val="333333"/>
                          </a:solidFill>
                          <a:effectLst/>
                          <a:latin typeface="Calibri" panose="020F0502020204030204" pitchFamily="34" charset="0"/>
                        </a:rPr>
                        <a:t>200-350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641"/>
                    </a:solidFill>
                  </a:tcPr>
                </a:tc>
                <a:extLst>
                  <a:ext uri="{0D108BD9-81ED-4DB2-BD59-A6C34878D82A}">
                    <a16:rowId xmlns:a16="http://schemas.microsoft.com/office/drawing/2014/main" val="3011390465"/>
                  </a:ext>
                </a:extLst>
              </a:tr>
              <a:tr h="326306">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Poor</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25-50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50-100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200-400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180-240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tc>
                  <a:txBody>
                    <a:bodyPr/>
                    <a:lstStyle/>
                    <a:p>
                      <a:pPr algn="ctr" fontAlgn="ctr"/>
                      <a:r>
                        <a:rPr lang="hr-BA" sz="1200" b="0" i="0" u="none" strike="noStrike">
                          <a:solidFill>
                            <a:srgbClr val="FFFFFF"/>
                          </a:solidFill>
                          <a:effectLst/>
                          <a:latin typeface="Calibri" panose="020F0502020204030204" pitchFamily="34" charset="0"/>
                        </a:rPr>
                        <a:t>350-500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050"/>
                    </a:solidFill>
                  </a:tcPr>
                </a:tc>
                <a:extLst>
                  <a:ext uri="{0D108BD9-81ED-4DB2-BD59-A6C34878D82A}">
                    <a16:rowId xmlns:a16="http://schemas.microsoft.com/office/drawing/2014/main" val="1072563137"/>
                  </a:ext>
                </a:extLst>
              </a:tr>
              <a:tr h="326306">
                <a:tc vMerge="1">
                  <a:txBody>
                    <a:bodyPr/>
                    <a:lstStyle/>
                    <a:p>
                      <a:endParaRPr lang="hr-BA"/>
                    </a:p>
                  </a:txBody>
                  <a:tcPr/>
                </a:tc>
                <a:tc vMerge="1">
                  <a:txBody>
                    <a:bodyPr/>
                    <a:lstStyle/>
                    <a:p>
                      <a:endParaRPr lang="hr-BA"/>
                    </a:p>
                  </a:txBody>
                  <a:tcPr/>
                </a:tc>
                <a:tc>
                  <a:txBody>
                    <a:bodyPr/>
                    <a:lstStyle/>
                    <a:p>
                      <a:pPr algn="ctr" fontAlgn="ctr"/>
                      <a:r>
                        <a:rPr lang="hr-BA" sz="1200" b="1" i="0" u="none" strike="noStrike" dirty="0" err="1" smtClean="0">
                          <a:solidFill>
                            <a:srgbClr val="222222"/>
                          </a:solidFill>
                          <a:effectLst/>
                          <a:latin typeface="Calibri" panose="020F0502020204030204" pitchFamily="34" charset="0"/>
                        </a:rPr>
                        <a:t>Very</a:t>
                      </a:r>
                      <a:r>
                        <a:rPr lang="hr-BA" sz="1200" b="1" i="0" u="none" strike="noStrike" baseline="0" dirty="0" smtClean="0">
                          <a:solidFill>
                            <a:srgbClr val="222222"/>
                          </a:solidFill>
                          <a:effectLst/>
                          <a:latin typeface="Calibri" panose="020F0502020204030204" pitchFamily="34" charset="0"/>
                        </a:rPr>
                        <a:t> </a:t>
                      </a:r>
                      <a:r>
                        <a:rPr lang="hr-BA" sz="1200" b="1" i="0" u="none" strike="noStrike" baseline="0" dirty="0" err="1" smtClean="0">
                          <a:solidFill>
                            <a:srgbClr val="222222"/>
                          </a:solidFill>
                          <a:effectLst/>
                          <a:latin typeface="Calibri" panose="020F0502020204030204" pitchFamily="34" charset="0"/>
                        </a:rPr>
                        <a:t>poor</a:t>
                      </a:r>
                      <a:endParaRPr lang="hr-BA" sz="1200" b="1" i="0" u="none" strike="noStrike" dirty="0">
                        <a:solidFill>
                          <a:srgbClr val="222222"/>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r-BA" sz="1200" b="0" i="0" u="none" strike="noStrike">
                          <a:solidFill>
                            <a:srgbClr val="FFFFFF"/>
                          </a:solidFill>
                          <a:effectLst/>
                          <a:latin typeface="Calibri" panose="020F0502020204030204" pitchFamily="34" charset="0"/>
                        </a:rPr>
                        <a:t>50-800</a:t>
                      </a:r>
                    </a:p>
                  </a:txBody>
                  <a:tcPr marL="9525" marR="9525" marT="28575" marB="2857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100-1200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400-1000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a:solidFill>
                            <a:srgbClr val="FFFFFF"/>
                          </a:solidFill>
                          <a:effectLst/>
                          <a:latin typeface="Calibri" panose="020F0502020204030204" pitchFamily="34" charset="0"/>
                        </a:rPr>
                        <a:t>240-600</a:t>
                      </a:r>
                    </a:p>
                  </a:txBody>
                  <a:tcPr marL="9525" marR="9525" marT="28575" marB="2857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tc>
                  <a:txBody>
                    <a:bodyPr/>
                    <a:lstStyle/>
                    <a:p>
                      <a:pPr algn="ctr" fontAlgn="ctr"/>
                      <a:r>
                        <a:rPr lang="hr-BA" sz="1200" b="0" i="0" u="none" strike="noStrike" dirty="0">
                          <a:solidFill>
                            <a:srgbClr val="FFFFFF"/>
                          </a:solidFill>
                          <a:effectLst/>
                          <a:latin typeface="Calibri" panose="020F0502020204030204" pitchFamily="34" charset="0"/>
                        </a:rPr>
                        <a:t>500-1250</a:t>
                      </a:r>
                    </a:p>
                  </a:txBody>
                  <a:tcPr marL="9525" marR="9525" marT="28575" marB="28575"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0032"/>
                    </a:solidFill>
                  </a:tcPr>
                </a:tc>
                <a:extLst>
                  <a:ext uri="{0D108BD9-81ED-4DB2-BD59-A6C34878D82A}">
                    <a16:rowId xmlns:a16="http://schemas.microsoft.com/office/drawing/2014/main" val="3721773481"/>
                  </a:ext>
                </a:extLst>
              </a:tr>
            </a:tbl>
          </a:graphicData>
        </a:graphic>
      </p:graphicFrame>
      <p:graphicFrame>
        <p:nvGraphicFramePr>
          <p:cNvPr id="12" name="Content Placeholder 4"/>
          <p:cNvGraphicFramePr>
            <a:graphicFrameLocks noGrp="1"/>
          </p:cNvGraphicFramePr>
          <p:nvPr>
            <p:ph idx="1"/>
            <p:extLst>
              <p:ext uri="{D42A27DB-BD31-4B8C-83A1-F6EECF244321}">
                <p14:modId xmlns:p14="http://schemas.microsoft.com/office/powerpoint/2010/main" val="2421133050"/>
              </p:ext>
            </p:extLst>
          </p:nvPr>
        </p:nvGraphicFramePr>
        <p:xfrm>
          <a:off x="2561566" y="1096785"/>
          <a:ext cx="6582434" cy="2729655"/>
        </p:xfrm>
        <a:graphic>
          <a:graphicData uri="http://schemas.openxmlformats.org/drawingml/2006/table">
            <a:tbl>
              <a:tblPr/>
              <a:tblGrid>
                <a:gridCol w="1223477">
                  <a:extLst>
                    <a:ext uri="{9D8B030D-6E8A-4147-A177-3AD203B41FA5}">
                      <a16:colId xmlns:a16="http://schemas.microsoft.com/office/drawing/2014/main" val="20000"/>
                    </a:ext>
                  </a:extLst>
                </a:gridCol>
                <a:gridCol w="1216191">
                  <a:extLst>
                    <a:ext uri="{9D8B030D-6E8A-4147-A177-3AD203B41FA5}">
                      <a16:colId xmlns:a16="http://schemas.microsoft.com/office/drawing/2014/main" val="20001"/>
                    </a:ext>
                  </a:extLst>
                </a:gridCol>
                <a:gridCol w="411940">
                  <a:extLst>
                    <a:ext uri="{9D8B030D-6E8A-4147-A177-3AD203B41FA5}">
                      <a16:colId xmlns:a16="http://schemas.microsoft.com/office/drawing/2014/main" val="20002"/>
                    </a:ext>
                  </a:extLst>
                </a:gridCol>
                <a:gridCol w="553353">
                  <a:extLst>
                    <a:ext uri="{9D8B030D-6E8A-4147-A177-3AD203B41FA5}">
                      <a16:colId xmlns:a16="http://schemas.microsoft.com/office/drawing/2014/main" val="20003"/>
                    </a:ext>
                  </a:extLst>
                </a:gridCol>
                <a:gridCol w="453750">
                  <a:extLst>
                    <a:ext uri="{9D8B030D-6E8A-4147-A177-3AD203B41FA5}">
                      <a16:colId xmlns:a16="http://schemas.microsoft.com/office/drawing/2014/main" val="20004"/>
                    </a:ext>
                  </a:extLst>
                </a:gridCol>
                <a:gridCol w="566879">
                  <a:extLst>
                    <a:ext uri="{9D8B030D-6E8A-4147-A177-3AD203B41FA5}">
                      <a16:colId xmlns:a16="http://schemas.microsoft.com/office/drawing/2014/main" val="20005"/>
                    </a:ext>
                  </a:extLst>
                </a:gridCol>
                <a:gridCol w="453750">
                  <a:extLst>
                    <a:ext uri="{9D8B030D-6E8A-4147-A177-3AD203B41FA5}">
                      <a16:colId xmlns:a16="http://schemas.microsoft.com/office/drawing/2014/main" val="20006"/>
                    </a:ext>
                  </a:extLst>
                </a:gridCol>
                <a:gridCol w="475882">
                  <a:extLst>
                    <a:ext uri="{9D8B030D-6E8A-4147-A177-3AD203B41FA5}">
                      <a16:colId xmlns:a16="http://schemas.microsoft.com/office/drawing/2014/main" val="20007"/>
                    </a:ext>
                  </a:extLst>
                </a:gridCol>
                <a:gridCol w="665252">
                  <a:extLst>
                    <a:ext uri="{9D8B030D-6E8A-4147-A177-3AD203B41FA5}">
                      <a16:colId xmlns:a16="http://schemas.microsoft.com/office/drawing/2014/main" val="20008"/>
                    </a:ext>
                  </a:extLst>
                </a:gridCol>
                <a:gridCol w="561960">
                  <a:extLst>
                    <a:ext uri="{9D8B030D-6E8A-4147-A177-3AD203B41FA5}">
                      <a16:colId xmlns:a16="http://schemas.microsoft.com/office/drawing/2014/main" val="20009"/>
                    </a:ext>
                  </a:extLst>
                </a:gridCol>
              </a:tblGrid>
              <a:tr h="239993">
                <a:tc rowSpan="3">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POLLUTION</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rowSpan="3">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INDEKS RANGE</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gridSpan="8">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ea typeface="Calibri" pitchFamily="34" charset="0"/>
                          <a:cs typeface="Times New Roman" pitchFamily="18" charset="0"/>
                        </a:rPr>
                        <a:t>POLLUTANT CONCENTRATIONS (µg/m</a:t>
                      </a:r>
                      <a:r>
                        <a:rPr kumimoji="0" lang="hr-HR" altLang="sr-Latn-RS" sz="1000" b="1" i="0" u="none" strike="noStrike" cap="none" normalizeH="0" baseline="30000" dirty="0" smtClean="0">
                          <a:ln>
                            <a:noFill/>
                          </a:ln>
                          <a:solidFill>
                            <a:schemeClr val="tx1"/>
                          </a:solidFill>
                          <a:effectLst/>
                          <a:latin typeface="Arial" charset="0"/>
                          <a:ea typeface="Calibri" pitchFamily="34" charset="0"/>
                          <a:cs typeface="Times New Roman" pitchFamily="18" charset="0"/>
                        </a:rPr>
                        <a:t>3</a:t>
                      </a:r>
                      <a:r>
                        <a:rPr kumimoji="0" lang="hr-HR" altLang="sr-Latn-RS" sz="1000" b="1" i="0" u="none" strike="noStrike" cap="none" normalizeH="0" baseline="0" dirty="0" smtClean="0">
                          <a:ln>
                            <a:noFill/>
                          </a:ln>
                          <a:solidFill>
                            <a:schemeClr val="tx1"/>
                          </a:solidFill>
                          <a:effectLst/>
                          <a:latin typeface="Arial" charset="0"/>
                          <a:ea typeface="Calibri" pitchFamily="34" charset="0"/>
                          <a:cs typeface="Times New Roman" pitchFamily="18" charset="0"/>
                        </a:rPr>
                        <a:t>)</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tc hMerge="1">
                  <a:txBody>
                    <a:bodyPr/>
                    <a:lstStyle/>
                    <a:p>
                      <a:endParaRPr lang="hr-HR"/>
                    </a:p>
                  </a:txBody>
                  <a:tcPr/>
                </a:tc>
                <a:extLst>
                  <a:ext uri="{0D108BD9-81ED-4DB2-BD59-A6C34878D82A}">
                    <a16:rowId xmlns:a16="http://schemas.microsoft.com/office/drawing/2014/main" val="10000"/>
                  </a:ext>
                </a:extLst>
              </a:tr>
              <a:tr h="185580">
                <a:tc vMerge="1">
                  <a:txBody>
                    <a:bodyPr/>
                    <a:lstStyle/>
                    <a:p>
                      <a:endParaRPr lang="hr-HR"/>
                    </a:p>
                  </a:txBody>
                  <a:tcPr/>
                </a:tc>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NO</a:t>
                      </a:r>
                      <a:r>
                        <a:rPr kumimoji="0" lang="hr-HR" altLang="sr-Latn-RS" sz="1000" b="1" i="0" u="none" strike="noStrike" cap="none" normalizeH="0" baseline="-25000" smtClean="0">
                          <a:ln>
                            <a:noFill/>
                          </a:ln>
                          <a:solidFill>
                            <a:schemeClr val="tx1"/>
                          </a:solidFill>
                          <a:effectLst/>
                          <a:latin typeface="Arial" charset="0"/>
                          <a:cs typeface="Times New Roman" pitchFamily="18" charset="0"/>
                        </a:rPr>
                        <a:t>2</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grid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PM</a:t>
                      </a:r>
                      <a:r>
                        <a:rPr kumimoji="0" lang="hr-HR" altLang="sr-Latn-RS" sz="1000" b="1" i="0" u="none" strike="noStrike" cap="none" normalizeH="0" baseline="-25000" dirty="0" smtClean="0">
                          <a:ln>
                            <a:noFill/>
                          </a:ln>
                          <a:solidFill>
                            <a:schemeClr val="tx1"/>
                          </a:solidFill>
                          <a:effectLst/>
                          <a:latin typeface="Arial" charset="0"/>
                          <a:cs typeface="Times New Roman" pitchFamily="18" charset="0"/>
                        </a:rPr>
                        <a:t>10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h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O</a:t>
                      </a:r>
                      <a:r>
                        <a:rPr kumimoji="0" lang="hr-HR" altLang="sr-Latn-RS" sz="1000" b="1" i="0" u="none" strike="noStrike" cap="none" normalizeH="0" baseline="-25000" smtClean="0">
                          <a:ln>
                            <a:noFill/>
                          </a:ln>
                          <a:solidFill>
                            <a:schemeClr val="tx1"/>
                          </a:solidFill>
                          <a:effectLst/>
                          <a:latin typeface="Arial" charset="0"/>
                          <a:cs typeface="Times New Roman" pitchFamily="18" charset="0"/>
                        </a:rPr>
                        <a:t>3</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9D9D9"/>
                    </a:solidFill>
                  </a:tcPr>
                </a:tc>
                <a:tc grid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PM</a:t>
                      </a:r>
                      <a:r>
                        <a:rPr kumimoji="0" lang="hr-HR" altLang="sr-Latn-RS" sz="1000" b="1" i="0" u="none" strike="noStrike" cap="none" normalizeH="0" baseline="-2500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tc h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CO</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SO</a:t>
                      </a:r>
                      <a:r>
                        <a:rPr kumimoji="0" lang="hr-HR" altLang="sr-Latn-RS" sz="1000" b="1" i="0" u="none" strike="noStrike" cap="none" normalizeH="0" baseline="-25000" smtClean="0">
                          <a:ln>
                            <a:noFill/>
                          </a:ln>
                          <a:solidFill>
                            <a:schemeClr val="tx1"/>
                          </a:solidFill>
                          <a:effectLst/>
                          <a:latin typeface="Arial" charset="0"/>
                          <a:cs typeface="Times New Roman" pitchFamily="18" charset="0"/>
                        </a:rPr>
                        <a:t>2</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DCDCDC"/>
                    </a:solidFill>
                  </a:tcPr>
                </a:tc>
                <a:extLst>
                  <a:ext uri="{0D108BD9-81ED-4DB2-BD59-A6C34878D82A}">
                    <a16:rowId xmlns:a16="http://schemas.microsoft.com/office/drawing/2014/main" val="10001"/>
                  </a:ext>
                </a:extLst>
              </a:tr>
              <a:tr h="255082">
                <a:tc vMerge="1">
                  <a:txBody>
                    <a:bodyPr/>
                    <a:lstStyle/>
                    <a:p>
                      <a:endParaRPr lang="hr-HR"/>
                    </a:p>
                  </a:txBody>
                  <a:tcPr/>
                </a:tc>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1hour</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 </a:t>
                      </a:r>
                      <a:r>
                        <a:rPr kumimoji="0" lang="hr-HR" altLang="sr-Latn-RS" sz="1000" b="1" i="0" u="none" strike="noStrike" cap="none" normalizeH="0" baseline="0" dirty="0" err="1" smtClean="0">
                          <a:ln>
                            <a:noFill/>
                          </a:ln>
                          <a:solidFill>
                            <a:schemeClr val="tx1"/>
                          </a:solidFill>
                          <a:effectLst/>
                          <a:latin typeface="Arial" charset="0"/>
                          <a:cs typeface="Times New Roman" pitchFamily="18" charset="0"/>
                        </a:rPr>
                        <a:t>hour</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24 </a:t>
                      </a:r>
                      <a:r>
                        <a:rPr kumimoji="0" lang="hr-HR" altLang="sr-Latn-RS" sz="1000" b="1" i="0" u="none" strike="noStrike" cap="none" normalizeH="0" baseline="0" dirty="0" err="1" smtClean="0">
                          <a:ln>
                            <a:noFill/>
                          </a:ln>
                          <a:solidFill>
                            <a:schemeClr val="tx1"/>
                          </a:solidFill>
                          <a:effectLst/>
                          <a:latin typeface="Arial" charset="0"/>
                          <a:cs typeface="Times New Roman" pitchFamily="18" charset="0"/>
                        </a:rPr>
                        <a:t>hours</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 </a:t>
                      </a:r>
                      <a:r>
                        <a:rPr kumimoji="0" lang="hr-HR" altLang="sr-Latn-RS" sz="1000" b="1" i="0" u="none" strike="noStrike" cap="none" normalizeH="0" baseline="0" dirty="0" err="1" smtClean="0">
                          <a:ln>
                            <a:noFill/>
                          </a:ln>
                          <a:solidFill>
                            <a:schemeClr val="tx1"/>
                          </a:solidFill>
                          <a:effectLst/>
                          <a:latin typeface="Arial" charset="0"/>
                          <a:cs typeface="Times New Roman" pitchFamily="18" charset="0"/>
                        </a:rPr>
                        <a:t>hour</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 </a:t>
                      </a:r>
                      <a:r>
                        <a:rPr kumimoji="0" lang="hr-HR" altLang="sr-Latn-RS" sz="1000" b="1" i="0" u="none" strike="noStrike" cap="none" normalizeH="0" baseline="0" dirty="0" err="1" smtClean="0">
                          <a:ln>
                            <a:noFill/>
                          </a:ln>
                          <a:solidFill>
                            <a:schemeClr val="tx1"/>
                          </a:solidFill>
                          <a:effectLst/>
                          <a:latin typeface="Arial" charset="0"/>
                          <a:cs typeface="Times New Roman" pitchFamily="18" charset="0"/>
                        </a:rPr>
                        <a:t>hour</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24 </a:t>
                      </a:r>
                      <a:r>
                        <a:rPr kumimoji="0" lang="hr-HR" altLang="sr-Latn-RS" sz="1000" b="1" i="0" u="none" strike="noStrike" cap="none" normalizeH="0" baseline="0" dirty="0" err="1" smtClean="0">
                          <a:ln>
                            <a:noFill/>
                          </a:ln>
                          <a:solidFill>
                            <a:schemeClr val="tx1"/>
                          </a:solidFill>
                          <a:effectLst/>
                          <a:latin typeface="Arial" charset="0"/>
                          <a:cs typeface="Times New Roman" pitchFamily="18" charset="0"/>
                        </a:rPr>
                        <a:t>hours</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28575" marR="28575" marT="28575" marB="28575"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8-hour</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 </a:t>
                      </a:r>
                      <a:r>
                        <a:rPr kumimoji="0" lang="hr-HR" altLang="sr-Latn-RS" sz="1000" b="1" i="0" u="none" strike="noStrike" cap="none" normalizeH="0" baseline="0" dirty="0" err="1" smtClean="0">
                          <a:ln>
                            <a:noFill/>
                          </a:ln>
                          <a:solidFill>
                            <a:schemeClr val="tx1"/>
                          </a:solidFill>
                          <a:effectLst/>
                          <a:latin typeface="Arial" charset="0"/>
                          <a:cs typeface="Times New Roman" pitchFamily="18" charset="0"/>
                        </a:rPr>
                        <a:t>hour</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CDCDC"/>
                    </a:solidFill>
                  </a:tcPr>
                </a:tc>
                <a:extLst>
                  <a:ext uri="{0D108BD9-81ED-4DB2-BD59-A6C34878D82A}">
                    <a16:rowId xmlns:a16="http://schemas.microsoft.com/office/drawing/2014/main" val="10002"/>
                  </a:ext>
                </a:extLst>
              </a:tr>
              <a:tr h="295102">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rgbClr val="FFFFFF"/>
                          </a:solidFill>
                          <a:effectLst/>
                          <a:latin typeface="Arial" charset="0"/>
                          <a:cs typeface="Times New Roman" pitchFamily="18" charset="0"/>
                        </a:rPr>
                        <a:t>VERY HIGH</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00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&gt;400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&gt;180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&gt;100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&gt;240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&gt;110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&gt;60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&gt;20000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&gt;500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3"/>
                  </a:ext>
                </a:extLst>
              </a:tr>
              <a:tr h="15515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HIGH</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C0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400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180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240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110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20000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4"/>
                  </a:ext>
                </a:extLst>
              </a:tr>
              <a:tr h="15515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75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90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180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5"/>
                  </a:ext>
                </a:extLst>
              </a:tr>
              <a:tr h="15515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MEDIUM</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FFF0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75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90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180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10000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6"/>
                  </a:ext>
                </a:extLst>
              </a:tr>
              <a:tr h="15515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120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20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7500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7"/>
                  </a:ext>
                </a:extLst>
              </a:tr>
              <a:tr h="15515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LOW</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92D05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120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30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20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7500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8"/>
                  </a:ext>
                </a:extLst>
              </a:tr>
              <a:tr h="15515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5000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9"/>
                  </a:ext>
                </a:extLst>
              </a:tr>
              <a:tr h="155157">
                <a:tc rowSpan="2">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VERY LOW</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25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60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15</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10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5000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50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rgbClr val="B6B6B6"/>
                      </a:solidFill>
                      <a:prstDash val="dash"/>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10"/>
                  </a:ext>
                </a:extLst>
              </a:tr>
              <a:tr h="155157">
                <a:tc vMerge="1">
                  <a:txBody>
                    <a:bodyPr/>
                    <a:lstStyle/>
                    <a:p>
                      <a:endParaRPr lang="hr-HR"/>
                    </a:p>
                  </a:txBody>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a:noFill/>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a:noFill/>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tc>
                  <a:txBody>
                    <a:bodyPr/>
                    <a:lstStyle>
                      <a:lvl1pPr eaLnBrk="0" hangingPunct="0">
                        <a:defRPr sz="2800">
                          <a:solidFill>
                            <a:schemeClr val="tx1"/>
                          </a:solidFill>
                          <a:latin typeface="AZO kapitala" pitchFamily="2" charset="0"/>
                        </a:defRPr>
                      </a:lvl1pPr>
                      <a:lvl2pPr marL="742950" indent="-285750" eaLnBrk="0" hangingPunct="0">
                        <a:defRPr sz="2400">
                          <a:solidFill>
                            <a:schemeClr val="tx1"/>
                          </a:solidFill>
                          <a:latin typeface="AZO kapitala" pitchFamily="2" charset="0"/>
                        </a:defRPr>
                      </a:lvl2pPr>
                      <a:lvl3pPr marL="1143000" indent="-228600" eaLnBrk="0" hangingPunct="0">
                        <a:defRPr sz="2000">
                          <a:solidFill>
                            <a:schemeClr val="tx1"/>
                          </a:solidFill>
                          <a:latin typeface="AZO kapitala" pitchFamily="2" charset="0"/>
                        </a:defRPr>
                      </a:lvl3pPr>
                      <a:lvl4pPr marL="1600200" indent="-228600" eaLnBrk="0" hangingPunct="0">
                        <a:defRPr>
                          <a:solidFill>
                            <a:schemeClr val="tx1"/>
                          </a:solidFill>
                          <a:latin typeface="AZO kapitala" pitchFamily="2" charset="0"/>
                        </a:defRPr>
                      </a:lvl4pPr>
                      <a:lvl5pPr marL="2057400" indent="-228600" eaLnBrk="0" hangingPunct="0">
                        <a:defRPr>
                          <a:solidFill>
                            <a:schemeClr val="tx1"/>
                          </a:solidFill>
                          <a:latin typeface="AZO kapitala" pitchFamily="2" charset="0"/>
                        </a:defRPr>
                      </a:lvl5pPr>
                      <a:lvl6pPr marL="2514600" indent="-228600" eaLnBrk="0" fontAlgn="base" hangingPunct="0">
                        <a:spcBef>
                          <a:spcPct val="20000"/>
                        </a:spcBef>
                        <a:spcAft>
                          <a:spcPct val="0"/>
                        </a:spcAft>
                        <a:defRPr>
                          <a:solidFill>
                            <a:schemeClr val="tx1"/>
                          </a:solidFill>
                          <a:latin typeface="AZO kapitala" pitchFamily="2" charset="0"/>
                        </a:defRPr>
                      </a:lvl6pPr>
                      <a:lvl7pPr marL="2971800" indent="-228600" eaLnBrk="0" fontAlgn="base" hangingPunct="0">
                        <a:spcBef>
                          <a:spcPct val="20000"/>
                        </a:spcBef>
                        <a:spcAft>
                          <a:spcPct val="0"/>
                        </a:spcAft>
                        <a:defRPr>
                          <a:solidFill>
                            <a:schemeClr val="tx1"/>
                          </a:solidFill>
                          <a:latin typeface="AZO kapitala" pitchFamily="2" charset="0"/>
                        </a:defRPr>
                      </a:lvl7pPr>
                      <a:lvl8pPr marL="3429000" indent="-228600" eaLnBrk="0" fontAlgn="base" hangingPunct="0">
                        <a:spcBef>
                          <a:spcPct val="20000"/>
                        </a:spcBef>
                        <a:spcAft>
                          <a:spcPct val="0"/>
                        </a:spcAft>
                        <a:defRPr>
                          <a:solidFill>
                            <a:schemeClr val="tx1"/>
                          </a:solidFill>
                          <a:latin typeface="AZO kapitala" pitchFamily="2" charset="0"/>
                        </a:defRPr>
                      </a:lvl8pPr>
                      <a:lvl9pPr marL="3886200" indent="-228600" eaLnBrk="0" fontAlgn="base" hangingPunct="0">
                        <a:spcBef>
                          <a:spcPct val="20000"/>
                        </a:spcBef>
                        <a:spcAft>
                          <a:spcPct val="0"/>
                        </a:spcAft>
                        <a:defRPr>
                          <a:solidFill>
                            <a:schemeClr val="tx1"/>
                          </a:solidFill>
                          <a:latin typeface="AZO kapitala" pitchFamily="2"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hr-HR" altLang="sr-Latn-RS" sz="1000" b="1" i="0" u="none" strike="noStrike" cap="none" normalizeH="0" baseline="0" dirty="0" smtClean="0">
                          <a:ln>
                            <a:noFill/>
                          </a:ln>
                          <a:solidFill>
                            <a:schemeClr val="tx1"/>
                          </a:solidFill>
                          <a:effectLst/>
                          <a:latin typeface="Arial" charset="0"/>
                          <a:cs typeface="Times New Roman" pitchFamily="18" charset="0"/>
                        </a:rPr>
                        <a:t>0</a:t>
                      </a:r>
                      <a:endParaRPr kumimoji="0" lang="hr-HR" altLang="sr-Latn-R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txBody>
                  <a:tcPr marL="9525" marR="9525" marT="9525" marB="95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B6B6B6"/>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11"/>
                  </a:ext>
                </a:extLst>
              </a:tr>
            </a:tbl>
          </a:graphicData>
        </a:graphic>
      </p:graphicFrame>
      <p:sp>
        <p:nvSpPr>
          <p:cNvPr id="13" name="Rectangle 12"/>
          <p:cNvSpPr/>
          <p:nvPr/>
        </p:nvSpPr>
        <p:spPr>
          <a:xfrm>
            <a:off x="88777" y="1345823"/>
            <a:ext cx="2238120" cy="3785652"/>
          </a:xfrm>
          <a:prstGeom prst="rect">
            <a:avLst/>
          </a:prstGeom>
        </p:spPr>
        <p:txBody>
          <a:bodyPr wrap="square">
            <a:spAutoFit/>
          </a:bodyPr>
          <a:lstStyle/>
          <a:p>
            <a:pPr marL="0" lvl="1">
              <a:spcBef>
                <a:spcPct val="20000"/>
              </a:spcBef>
            </a:pPr>
            <a:r>
              <a:rPr lang="en-US" sz="2000" b="1" dirty="0">
                <a:solidFill>
                  <a:srgbClr val="0070C0"/>
                </a:solidFill>
              </a:rPr>
              <a:t>Comparison </a:t>
            </a:r>
            <a:r>
              <a:rPr lang="en-US" sz="2000" dirty="0">
                <a:solidFill>
                  <a:srgbClr val="0070C0"/>
                </a:solidFill>
              </a:rPr>
              <a:t>of index levels, color and pollutants that are included in the calculation of the </a:t>
            </a:r>
            <a:r>
              <a:rPr lang="en-US" sz="2000" dirty="0" smtClean="0">
                <a:solidFill>
                  <a:srgbClr val="0070C0"/>
                </a:solidFill>
              </a:rPr>
              <a:t>index</a:t>
            </a:r>
            <a:r>
              <a:rPr lang="pl-PL" sz="2000" b="1" dirty="0" smtClean="0">
                <a:solidFill>
                  <a:srgbClr val="0070C0"/>
                </a:solidFill>
              </a:rPr>
              <a:t>:</a:t>
            </a:r>
            <a:endParaRPr lang="pl-PL" sz="2000" b="1" dirty="0">
              <a:solidFill>
                <a:srgbClr val="0070C0"/>
              </a:solidFill>
            </a:endParaRPr>
          </a:p>
          <a:p>
            <a:pPr marL="0" lvl="1">
              <a:spcBef>
                <a:spcPct val="20000"/>
              </a:spcBef>
            </a:pPr>
            <a:r>
              <a:rPr lang="pl-PL" sz="2000" b="1" dirty="0" smtClean="0">
                <a:solidFill>
                  <a:srgbClr val="0070C0"/>
                </a:solidFill>
              </a:rPr>
              <a:t> CAQI</a:t>
            </a:r>
          </a:p>
          <a:p>
            <a:pPr marL="0" lvl="1">
              <a:spcBef>
                <a:spcPct val="20000"/>
              </a:spcBef>
            </a:pPr>
            <a:endParaRPr lang="pl-PL" sz="2000" dirty="0">
              <a:solidFill>
                <a:srgbClr val="0070C0"/>
              </a:solidFill>
            </a:endParaRPr>
          </a:p>
          <a:p>
            <a:pPr marL="0" lvl="1">
              <a:spcBef>
                <a:spcPct val="20000"/>
              </a:spcBef>
            </a:pPr>
            <a:r>
              <a:rPr lang="pl-PL" sz="2000" dirty="0" smtClean="0">
                <a:solidFill>
                  <a:srgbClr val="0070C0"/>
                </a:solidFill>
              </a:rPr>
              <a:t> and new</a:t>
            </a: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b="1" dirty="0" smtClean="0">
                <a:solidFill>
                  <a:srgbClr val="0070C0"/>
                </a:solidFill>
              </a:rPr>
              <a:t>European AQI</a:t>
            </a:r>
            <a:endParaRPr lang="pl-PL" sz="2000" b="1" dirty="0">
              <a:solidFill>
                <a:srgbClr val="0070C0"/>
              </a:solidFill>
            </a:endParaRPr>
          </a:p>
        </p:txBody>
      </p:sp>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229169621"/>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58202"/>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EXAMPLES</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272684" cy="6001643"/>
          </a:xfrm>
          <a:prstGeom prst="rect">
            <a:avLst/>
          </a:prstGeom>
        </p:spPr>
        <p:txBody>
          <a:bodyPr wrap="square">
            <a:spAutoFit/>
          </a:bodyPr>
          <a:lstStyle/>
          <a:p>
            <a:pPr marL="0" lvl="1">
              <a:spcBef>
                <a:spcPct val="20000"/>
              </a:spcBef>
            </a:pPr>
            <a:r>
              <a:rPr lang="pl-PL" sz="2400" b="1" dirty="0" smtClean="0">
                <a:solidFill>
                  <a:srgbClr val="1F497D"/>
                </a:solidFill>
              </a:rPr>
              <a:t>City of Zagreb</a:t>
            </a:r>
          </a:p>
          <a:p>
            <a:pPr marL="0" lvl="1">
              <a:spcBef>
                <a:spcPct val="20000"/>
              </a:spcBef>
            </a:pPr>
            <a:r>
              <a:rPr lang="en-US" sz="2000" dirty="0">
                <a:solidFill>
                  <a:srgbClr val="0070C0"/>
                </a:solidFill>
              </a:rPr>
              <a:t>On the Institute for Medical Research and Occupational Health </a:t>
            </a:r>
            <a:r>
              <a:rPr lang="en-US" sz="2000" dirty="0" smtClean="0">
                <a:solidFill>
                  <a:srgbClr val="0070C0"/>
                </a:solidFill>
              </a:rPr>
              <a:t>website</a:t>
            </a:r>
            <a:r>
              <a:rPr lang="hr-HR" sz="2000" dirty="0" smtClean="0">
                <a:solidFill>
                  <a:srgbClr val="0070C0"/>
                </a:solidFill>
              </a:rPr>
              <a:t>s</a:t>
            </a:r>
            <a:r>
              <a:rPr lang="en-US" sz="2000" dirty="0" smtClean="0">
                <a:solidFill>
                  <a:srgbClr val="0070C0"/>
                </a:solidFill>
              </a:rPr>
              <a:t> </a:t>
            </a:r>
            <a:r>
              <a:rPr lang="en-US" sz="2000" dirty="0">
                <a:solidFill>
                  <a:srgbClr val="0070C0"/>
                </a:solidFill>
              </a:rPr>
              <a:t>there is an overview for the City of Zagreb through the same index of CAQI - as well as on the pages of </a:t>
            </a:r>
            <a:r>
              <a:rPr lang="en-US" sz="2000" dirty="0" err="1" smtClean="0">
                <a:solidFill>
                  <a:srgbClr val="0070C0"/>
                </a:solidFill>
              </a:rPr>
              <a:t>th</a:t>
            </a:r>
            <a:r>
              <a:rPr lang="hr-HR" sz="2000" dirty="0" smtClean="0">
                <a:solidFill>
                  <a:srgbClr val="0070C0"/>
                </a:solidFill>
              </a:rPr>
              <a:t>e Croatian </a:t>
            </a:r>
            <a:r>
              <a:rPr lang="hr-HR" sz="2000" dirty="0" err="1" smtClean="0">
                <a:solidFill>
                  <a:srgbClr val="0070C0"/>
                </a:solidFill>
              </a:rPr>
              <a:t>Agency</a:t>
            </a:r>
            <a:r>
              <a:rPr lang="hr-HR" sz="2000" dirty="0" smtClean="0">
                <a:solidFill>
                  <a:srgbClr val="0070C0"/>
                </a:solidFill>
              </a:rPr>
              <a:t> for </a:t>
            </a:r>
            <a:r>
              <a:rPr lang="hr-HR" sz="2000" dirty="0" err="1" smtClean="0">
                <a:solidFill>
                  <a:srgbClr val="0070C0"/>
                </a:solidFill>
              </a:rPr>
              <a:t>Environment</a:t>
            </a:r>
            <a:r>
              <a:rPr lang="hr-HR" sz="2000" dirty="0" smtClean="0">
                <a:solidFill>
                  <a:srgbClr val="0070C0"/>
                </a:solidFill>
              </a:rPr>
              <a:t> </a:t>
            </a:r>
            <a:r>
              <a:rPr lang="hr-HR" sz="2000" dirty="0" err="1" smtClean="0">
                <a:solidFill>
                  <a:srgbClr val="0070C0"/>
                </a:solidFill>
              </a:rPr>
              <a:t>and</a:t>
            </a:r>
            <a:r>
              <a:rPr lang="hr-HR" sz="2000" dirty="0" smtClean="0">
                <a:solidFill>
                  <a:srgbClr val="0070C0"/>
                </a:solidFill>
              </a:rPr>
              <a:t> Nature.</a:t>
            </a:r>
            <a:endParaRPr lang="pl-PL" sz="2000" dirty="0">
              <a:solidFill>
                <a:srgbClr val="FF0000"/>
              </a:solidFill>
            </a:endParaRPr>
          </a:p>
          <a:p>
            <a:pPr marL="0" lvl="1">
              <a:spcBef>
                <a:spcPct val="20000"/>
              </a:spcBef>
            </a:pP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r>
              <a:rPr lang="pl-PL" sz="2000" dirty="0" smtClean="0">
                <a:solidFill>
                  <a:srgbClr val="0070C0"/>
                </a:solidFill>
                <a:hlinkClick r:id="rId4"/>
              </a:rPr>
              <a:t>https</a:t>
            </a:r>
            <a:r>
              <a:rPr lang="pl-PL" sz="2000" dirty="0">
                <a:solidFill>
                  <a:srgbClr val="0070C0"/>
                </a:solidFill>
                <a:hlinkClick r:id="rId4"/>
              </a:rPr>
              <a:t>://zrak.imi.hr</a:t>
            </a:r>
            <a:r>
              <a:rPr lang="pl-PL" sz="2000" dirty="0" smtClean="0">
                <a:solidFill>
                  <a:srgbClr val="0070C0"/>
                </a:solidFill>
                <a:hlinkClick r:id="rId4"/>
              </a:rPr>
              <a:t>/</a:t>
            </a:r>
            <a:endParaRPr lang="pl-PL" sz="2400" b="1" dirty="0">
              <a:solidFill>
                <a:srgbClr val="1F497D"/>
              </a:solidFill>
            </a:endParaRPr>
          </a:p>
        </p:txBody>
      </p:sp>
      <p:pic>
        <p:nvPicPr>
          <p:cNvPr id="4" name="Picture 3"/>
          <p:cNvPicPr>
            <a:picLocks noChangeAspect="1"/>
          </p:cNvPicPr>
          <p:nvPr/>
        </p:nvPicPr>
        <p:blipFill>
          <a:blip r:embed="rId5"/>
          <a:stretch>
            <a:fillRect/>
          </a:stretch>
        </p:blipFill>
        <p:spPr>
          <a:xfrm>
            <a:off x="2485747" y="1362234"/>
            <a:ext cx="6641863" cy="4760222"/>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797053211"/>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42354" y="585406"/>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a:t>
            </a:r>
            <a:r>
              <a:rPr lang="hr-HR" sz="2800" b="1" dirty="0">
                <a:solidFill>
                  <a:schemeClr val="tx2"/>
                </a:solidFill>
                <a:effectLst>
                  <a:glow>
                    <a:srgbClr val="7F7F7F">
                      <a:alpha val="35000"/>
                    </a:srgbClr>
                  </a:glow>
                </a:effectLst>
              </a:rPr>
              <a:t>REASONS FOR WEB REPORTING </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79898" y="1326247"/>
            <a:ext cx="9064102" cy="4708981"/>
          </a:xfrm>
          <a:prstGeom prst="rect">
            <a:avLst/>
          </a:prstGeom>
        </p:spPr>
        <p:txBody>
          <a:bodyPr wrap="square">
            <a:spAutoFit/>
          </a:bodyPr>
          <a:lstStyle/>
          <a:p>
            <a:pPr marL="0" lvl="1">
              <a:spcBef>
                <a:spcPct val="20000"/>
              </a:spcBef>
            </a:pPr>
            <a:r>
              <a:rPr lang="pl-PL" sz="2400" b="1" dirty="0" smtClean="0">
                <a:solidFill>
                  <a:srgbClr val="1F497D"/>
                </a:solidFill>
              </a:rPr>
              <a:t>PUBLIC INFORMING- Annex 16 of CAFE Directive</a:t>
            </a:r>
            <a:endParaRPr lang="pl-PL" sz="2400" b="1" dirty="0">
              <a:solidFill>
                <a:srgbClr val="1F497D"/>
              </a:solidFill>
            </a:endParaRPr>
          </a:p>
          <a:p>
            <a:pPr marL="0" lvl="1">
              <a:spcBef>
                <a:spcPct val="20000"/>
              </a:spcBef>
            </a:pPr>
            <a:r>
              <a:rPr lang="en-US" sz="2000" u="sng" dirty="0">
                <a:solidFill>
                  <a:srgbClr val="0070C0"/>
                </a:solidFill>
              </a:rPr>
              <a:t>Member States shall ensure </a:t>
            </a:r>
            <a:r>
              <a:rPr lang="en-US" sz="2000" dirty="0">
                <a:solidFill>
                  <a:srgbClr val="0070C0"/>
                </a:solidFill>
              </a:rPr>
              <a:t>that </a:t>
            </a:r>
            <a:r>
              <a:rPr lang="en-US" sz="2000" b="1" dirty="0">
                <a:solidFill>
                  <a:srgbClr val="0070C0"/>
                </a:solidFill>
              </a:rPr>
              <a:t>updated information on concentrations of </a:t>
            </a:r>
            <a:r>
              <a:rPr lang="hr-HR" sz="2000" b="1" dirty="0" err="1" smtClean="0">
                <a:solidFill>
                  <a:srgbClr val="0070C0"/>
                </a:solidFill>
              </a:rPr>
              <a:t>air</a:t>
            </a:r>
            <a:r>
              <a:rPr lang="hr-HR" sz="2000" b="1" dirty="0" smtClean="0">
                <a:solidFill>
                  <a:srgbClr val="0070C0"/>
                </a:solidFill>
              </a:rPr>
              <a:t> </a:t>
            </a:r>
            <a:r>
              <a:rPr lang="en-US" sz="2000" b="1" dirty="0" smtClean="0">
                <a:solidFill>
                  <a:srgbClr val="0070C0"/>
                </a:solidFill>
              </a:rPr>
              <a:t>pollutants covered </a:t>
            </a:r>
            <a:r>
              <a:rPr lang="en-US" sz="2000" b="1" dirty="0">
                <a:solidFill>
                  <a:srgbClr val="0070C0"/>
                </a:solidFill>
              </a:rPr>
              <a:t>by the CAFE Directive is regularly available to the public</a:t>
            </a:r>
            <a:r>
              <a:rPr lang="en-US" sz="2000" dirty="0">
                <a:solidFill>
                  <a:srgbClr val="0070C0"/>
                </a:solidFill>
              </a:rPr>
              <a:t>.</a:t>
            </a:r>
            <a:endParaRPr lang="pl-PL" sz="2000" dirty="0" smtClean="0">
              <a:solidFill>
                <a:srgbClr val="0070C0"/>
              </a:solidFill>
            </a:endParaRPr>
          </a:p>
          <a:p>
            <a:pPr marL="0" lvl="1">
              <a:spcBef>
                <a:spcPct val="20000"/>
              </a:spcBef>
            </a:pPr>
            <a:r>
              <a:rPr lang="en-US" sz="2000" b="1" dirty="0" smtClean="0">
                <a:solidFill>
                  <a:srgbClr val="0070C0"/>
                </a:solidFill>
              </a:rPr>
              <a:t>Information </a:t>
            </a:r>
            <a:r>
              <a:rPr lang="en-US" sz="2000" b="1" dirty="0">
                <a:solidFill>
                  <a:srgbClr val="0070C0"/>
                </a:solidFill>
              </a:rPr>
              <a:t>includes all levels that exceed the air quality targets, </a:t>
            </a:r>
            <a:r>
              <a:rPr lang="en-US" sz="2000" dirty="0">
                <a:solidFill>
                  <a:srgbClr val="0070C0"/>
                </a:solidFill>
              </a:rPr>
              <a:t>including </a:t>
            </a:r>
            <a:r>
              <a:rPr lang="en-US" sz="2000" u="sng" dirty="0">
                <a:solidFill>
                  <a:srgbClr val="0070C0"/>
                </a:solidFill>
              </a:rPr>
              <a:t>limit values, target values, alert thresholds, </a:t>
            </a:r>
            <a:r>
              <a:rPr lang="hr-HR" sz="2000" u="sng" dirty="0" err="1" smtClean="0">
                <a:solidFill>
                  <a:srgbClr val="0070C0"/>
                </a:solidFill>
              </a:rPr>
              <a:t>informing</a:t>
            </a:r>
            <a:r>
              <a:rPr lang="en-US" sz="2000" u="sng" dirty="0" smtClean="0">
                <a:solidFill>
                  <a:srgbClr val="0070C0"/>
                </a:solidFill>
              </a:rPr>
              <a:t> </a:t>
            </a:r>
            <a:r>
              <a:rPr lang="en-US" sz="2000" u="sng" dirty="0">
                <a:solidFill>
                  <a:srgbClr val="0070C0"/>
                </a:solidFill>
              </a:rPr>
              <a:t>thresholds, or long-term </a:t>
            </a:r>
            <a:r>
              <a:rPr lang="hr-HR" sz="2000" dirty="0" err="1" smtClean="0">
                <a:solidFill>
                  <a:srgbClr val="0070C0"/>
                </a:solidFill>
              </a:rPr>
              <a:t>goals</a:t>
            </a:r>
            <a:r>
              <a:rPr lang="en-US" sz="2000" dirty="0" smtClean="0">
                <a:solidFill>
                  <a:srgbClr val="0070C0"/>
                </a:solidFill>
              </a:rPr>
              <a:t> for pollutants</a:t>
            </a:r>
            <a:r>
              <a:rPr lang="hr-HR" sz="2000" dirty="0" smtClean="0">
                <a:solidFill>
                  <a:srgbClr val="0070C0"/>
                </a:solidFill>
              </a:rPr>
              <a:t> </a:t>
            </a:r>
            <a:r>
              <a:rPr lang="hr-HR" sz="2000" dirty="0" err="1" smtClean="0">
                <a:solidFill>
                  <a:srgbClr val="0070C0"/>
                </a:solidFill>
              </a:rPr>
              <a:t>defined</a:t>
            </a:r>
            <a:r>
              <a:rPr lang="hr-HR" sz="2000" dirty="0" smtClean="0">
                <a:solidFill>
                  <a:srgbClr val="0070C0"/>
                </a:solidFill>
              </a:rPr>
              <a:t> </a:t>
            </a:r>
            <a:r>
              <a:rPr lang="hr-HR" sz="2000" dirty="0" err="1" smtClean="0">
                <a:solidFill>
                  <a:srgbClr val="0070C0"/>
                </a:solidFill>
              </a:rPr>
              <a:t>by</a:t>
            </a:r>
            <a:r>
              <a:rPr lang="hr-HR" sz="2000" dirty="0" smtClean="0">
                <a:solidFill>
                  <a:srgbClr val="0070C0"/>
                </a:solidFill>
              </a:rPr>
              <a:t> </a:t>
            </a:r>
            <a:r>
              <a:rPr lang="hr-HR" sz="2000" dirty="0" err="1" smtClean="0">
                <a:solidFill>
                  <a:srgbClr val="0070C0"/>
                </a:solidFill>
              </a:rPr>
              <a:t>regulations</a:t>
            </a:r>
            <a:r>
              <a:rPr lang="en-US" sz="2000" dirty="0" smtClean="0">
                <a:solidFill>
                  <a:srgbClr val="0070C0"/>
                </a:solidFill>
              </a:rPr>
              <a:t>. </a:t>
            </a:r>
            <a:r>
              <a:rPr lang="en-US" sz="2000" dirty="0">
                <a:solidFill>
                  <a:srgbClr val="0070C0"/>
                </a:solidFill>
              </a:rPr>
              <a:t>They also include a brief assessment of the air quality objectives and appropriate information on the effects on health or, where appropriate, vegetation.</a:t>
            </a:r>
          </a:p>
          <a:p>
            <a:pPr marL="0" lvl="1">
              <a:spcBef>
                <a:spcPct val="20000"/>
              </a:spcBef>
            </a:pPr>
            <a:r>
              <a:rPr lang="en-US" sz="2000" dirty="0">
                <a:solidFill>
                  <a:srgbClr val="0070C0"/>
                </a:solidFill>
              </a:rPr>
              <a:t>Information on concentrations of sulfur dioxide, nitrogen dioxide, </a:t>
            </a:r>
            <a:r>
              <a:rPr lang="hr-HR" sz="2000" dirty="0" err="1" smtClean="0">
                <a:solidFill>
                  <a:srgbClr val="0070C0"/>
                </a:solidFill>
              </a:rPr>
              <a:t>particulate</a:t>
            </a:r>
            <a:r>
              <a:rPr lang="hr-HR" sz="2000" dirty="0" smtClean="0">
                <a:solidFill>
                  <a:srgbClr val="0070C0"/>
                </a:solidFill>
              </a:rPr>
              <a:t> </a:t>
            </a:r>
            <a:r>
              <a:rPr lang="hr-HR" sz="2000" dirty="0" err="1" smtClean="0">
                <a:solidFill>
                  <a:srgbClr val="0070C0"/>
                </a:solidFill>
              </a:rPr>
              <a:t>matter</a:t>
            </a:r>
            <a:r>
              <a:rPr lang="hr-HR" sz="2000" dirty="0" smtClean="0">
                <a:solidFill>
                  <a:srgbClr val="0070C0"/>
                </a:solidFill>
              </a:rPr>
              <a:t> </a:t>
            </a:r>
            <a:r>
              <a:rPr lang="en-US" sz="2000" dirty="0" smtClean="0">
                <a:solidFill>
                  <a:srgbClr val="0070C0"/>
                </a:solidFill>
              </a:rPr>
              <a:t>(at </a:t>
            </a:r>
            <a:r>
              <a:rPr lang="en-US" sz="2000" dirty="0">
                <a:solidFill>
                  <a:srgbClr val="0070C0"/>
                </a:solidFill>
              </a:rPr>
              <a:t>least PM10), ground ozone and carbon monoxide in the air are updated at least once a day, and whenever possible every </a:t>
            </a:r>
            <a:r>
              <a:rPr lang="en-US" sz="2000" dirty="0" smtClean="0">
                <a:solidFill>
                  <a:srgbClr val="0070C0"/>
                </a:solidFill>
              </a:rPr>
              <a:t>hour</a:t>
            </a:r>
            <a:r>
              <a:rPr lang="pl-PL" sz="2000" dirty="0" smtClean="0">
                <a:solidFill>
                  <a:srgbClr val="0070C0"/>
                </a:solidFill>
              </a:rPr>
              <a:t>.</a:t>
            </a:r>
            <a:endParaRPr lang="pl-PL" sz="2000" dirty="0">
              <a:solidFill>
                <a:srgbClr val="0070C0"/>
              </a:solidFill>
            </a:endParaRPr>
          </a:p>
          <a:p>
            <a:pPr marL="0" lvl="1">
              <a:spcBef>
                <a:spcPct val="20000"/>
              </a:spcBef>
            </a:pPr>
            <a:r>
              <a:rPr lang="en-US" sz="2000" dirty="0">
                <a:solidFill>
                  <a:srgbClr val="0070C0"/>
                </a:solidFill>
              </a:rPr>
              <a:t>Information on concentrations of lead and benzene in the air, expressed as the average values ​​for the last 12 months, is updated every three months, and whenever possible, every </a:t>
            </a:r>
            <a:r>
              <a:rPr lang="en-US" sz="2000" dirty="0" smtClean="0">
                <a:solidFill>
                  <a:srgbClr val="0070C0"/>
                </a:solidFill>
              </a:rPr>
              <a:t>month</a:t>
            </a:r>
            <a:r>
              <a:rPr lang="pl-PL" sz="2000" dirty="0" smtClean="0">
                <a:solidFill>
                  <a:srgbClr val="0070C0"/>
                </a:solidFill>
              </a:rPr>
              <a:t>.</a:t>
            </a:r>
            <a:endParaRPr lang="pl-PL" sz="2000" dirty="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963927763"/>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15.5 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381732" cy="3354765"/>
          </a:xfrm>
          <a:prstGeom prst="rect">
            <a:avLst/>
          </a:prstGeom>
        </p:spPr>
        <p:txBody>
          <a:bodyPr wrap="square">
            <a:spAutoFit/>
          </a:bodyPr>
          <a:lstStyle/>
          <a:p>
            <a:pPr marL="0" lvl="1">
              <a:spcBef>
                <a:spcPct val="20000"/>
              </a:spcBef>
            </a:pPr>
            <a:r>
              <a:rPr lang="pl-PL" sz="2400" b="1" dirty="0">
                <a:solidFill>
                  <a:srgbClr val="1F497D"/>
                </a:solidFill>
              </a:rPr>
              <a:t>City of Zagreb</a:t>
            </a:r>
          </a:p>
          <a:p>
            <a:pPr marL="0" lvl="1">
              <a:spcBef>
                <a:spcPct val="20000"/>
              </a:spcBef>
            </a:pPr>
            <a:r>
              <a:rPr lang="hr-HR" sz="2000" b="1" dirty="0" err="1" smtClean="0">
                <a:solidFill>
                  <a:srgbClr val="0070C0"/>
                </a:solidFill>
              </a:rPr>
              <a:t>Notifications</a:t>
            </a:r>
            <a:r>
              <a:rPr lang="hr-HR" sz="2000" b="1" dirty="0" smtClean="0">
                <a:solidFill>
                  <a:srgbClr val="0070C0"/>
                </a:solidFill>
              </a:rPr>
              <a:t> to </a:t>
            </a:r>
            <a:r>
              <a:rPr lang="hr-HR" sz="2000" b="1" dirty="0">
                <a:solidFill>
                  <a:srgbClr val="0070C0"/>
                </a:solidFill>
              </a:rPr>
              <a:t>c</a:t>
            </a:r>
            <a:r>
              <a:rPr lang="en-US" sz="2000" b="1" dirty="0" err="1" smtClean="0">
                <a:solidFill>
                  <a:srgbClr val="0070C0"/>
                </a:solidFill>
              </a:rPr>
              <a:t>itizens</a:t>
            </a:r>
            <a:r>
              <a:rPr lang="en-US" sz="2000" b="1" dirty="0" smtClean="0">
                <a:solidFill>
                  <a:srgbClr val="0070C0"/>
                </a:solidFill>
              </a:rPr>
              <a:t> o</a:t>
            </a:r>
            <a:r>
              <a:rPr lang="hr-HR" sz="2000" b="1" dirty="0" smtClean="0">
                <a:solidFill>
                  <a:srgbClr val="0070C0"/>
                </a:solidFill>
              </a:rPr>
              <a:t>n</a:t>
            </a:r>
            <a:r>
              <a:rPr lang="en-US" sz="2000" b="1" dirty="0" smtClean="0">
                <a:solidFill>
                  <a:srgbClr val="0070C0"/>
                </a:solidFill>
              </a:rPr>
              <a:t> </a:t>
            </a:r>
            <a:r>
              <a:rPr lang="en-US" sz="2000" b="1" dirty="0">
                <a:solidFill>
                  <a:srgbClr val="0070C0"/>
                </a:solidFill>
              </a:rPr>
              <a:t>the Air Quality </a:t>
            </a:r>
            <a:r>
              <a:rPr lang="en-US" sz="2000" b="1" dirty="0" err="1" smtClean="0">
                <a:solidFill>
                  <a:srgbClr val="0070C0"/>
                </a:solidFill>
              </a:rPr>
              <a:t>Inde</a:t>
            </a:r>
            <a:r>
              <a:rPr lang="hr-HR" sz="2000" b="1" dirty="0" smtClean="0">
                <a:solidFill>
                  <a:srgbClr val="0070C0"/>
                </a:solidFill>
              </a:rPr>
              <a:t>x </a:t>
            </a:r>
            <a:r>
              <a:rPr lang="hr-HR" sz="2000" dirty="0" err="1" smtClean="0">
                <a:solidFill>
                  <a:srgbClr val="0070C0"/>
                </a:solidFill>
              </a:rPr>
              <a:t>have</a:t>
            </a:r>
            <a:r>
              <a:rPr lang="hr-HR" sz="2000" dirty="0" smtClean="0">
                <a:solidFill>
                  <a:srgbClr val="0070C0"/>
                </a:solidFill>
              </a:rPr>
              <a:t> </a:t>
            </a:r>
            <a:r>
              <a:rPr lang="hr-HR" sz="2000" dirty="0" err="1" smtClean="0">
                <a:solidFill>
                  <a:srgbClr val="0070C0"/>
                </a:solidFill>
              </a:rPr>
              <a:t>additionally</a:t>
            </a:r>
            <a:r>
              <a:rPr lang="hr-HR" sz="2000" dirty="0" smtClean="0">
                <a:solidFill>
                  <a:srgbClr val="0070C0"/>
                </a:solidFill>
              </a:rPr>
              <a:t> </a:t>
            </a:r>
            <a:r>
              <a:rPr lang="hr-HR" sz="2000" dirty="0" err="1" smtClean="0">
                <a:solidFill>
                  <a:srgbClr val="0070C0"/>
                </a:solidFill>
              </a:rPr>
              <a:t>been</a:t>
            </a:r>
            <a:r>
              <a:rPr lang="hr-HR" sz="2000" dirty="0" smtClean="0">
                <a:solidFill>
                  <a:srgbClr val="0070C0"/>
                </a:solidFill>
              </a:rPr>
              <a:t> </a:t>
            </a:r>
            <a:r>
              <a:rPr lang="hr-HR" sz="2000" dirty="0" err="1" smtClean="0">
                <a:solidFill>
                  <a:srgbClr val="0070C0"/>
                </a:solidFill>
              </a:rPr>
              <a:t>added</a:t>
            </a:r>
            <a:r>
              <a:rPr lang="en-US" sz="2000" b="1" dirty="0" smtClean="0">
                <a:solidFill>
                  <a:srgbClr val="0070C0"/>
                </a:solidFill>
              </a:rPr>
              <a:t> </a:t>
            </a:r>
            <a:r>
              <a:rPr lang="hr-HR" sz="2000" b="1" dirty="0" smtClean="0">
                <a:solidFill>
                  <a:srgbClr val="0070C0"/>
                </a:solidFill>
              </a:rPr>
              <a:t> - </a:t>
            </a:r>
            <a:r>
              <a:rPr lang="hr-HR" sz="2000" dirty="0" smtClean="0">
                <a:solidFill>
                  <a:srgbClr val="0070C0"/>
                </a:solidFill>
              </a:rPr>
              <a:t>for </a:t>
            </a:r>
            <a:r>
              <a:rPr lang="hr-HR" sz="2000" dirty="0" err="1" smtClean="0">
                <a:solidFill>
                  <a:srgbClr val="0070C0"/>
                </a:solidFill>
              </a:rPr>
              <a:t>parts</a:t>
            </a:r>
            <a:r>
              <a:rPr lang="hr-HR" sz="2000" dirty="0" smtClean="0">
                <a:solidFill>
                  <a:srgbClr val="0070C0"/>
                </a:solidFill>
              </a:rPr>
              <a:t> </a:t>
            </a:r>
            <a:r>
              <a:rPr lang="en-US" sz="2000" dirty="0" smtClean="0">
                <a:solidFill>
                  <a:srgbClr val="0070C0"/>
                </a:solidFill>
              </a:rPr>
              <a:t>of </a:t>
            </a:r>
            <a:r>
              <a:rPr lang="en-US" sz="2000" dirty="0">
                <a:solidFill>
                  <a:srgbClr val="0070C0"/>
                </a:solidFill>
              </a:rPr>
              <a:t>the city where the station is located for </a:t>
            </a:r>
            <a:r>
              <a:rPr lang="hr-HR" sz="2000" dirty="0" smtClean="0">
                <a:solidFill>
                  <a:srgbClr val="0070C0"/>
                </a:solidFill>
              </a:rPr>
              <a:t>p</a:t>
            </a:r>
            <a:r>
              <a:rPr lang="en-US" sz="2000" dirty="0" err="1" smtClean="0">
                <a:solidFill>
                  <a:srgbClr val="0070C0"/>
                </a:solidFill>
              </a:rPr>
              <a:t>eople</a:t>
            </a:r>
            <a:r>
              <a:rPr lang="en-US" sz="2000" dirty="0" smtClean="0">
                <a:solidFill>
                  <a:srgbClr val="0070C0"/>
                </a:solidFill>
              </a:rPr>
              <a:t> </a:t>
            </a:r>
            <a:r>
              <a:rPr lang="en-US" sz="2000" dirty="0">
                <a:solidFill>
                  <a:srgbClr val="0070C0"/>
                </a:solidFill>
              </a:rPr>
              <a:t>with </a:t>
            </a:r>
            <a:r>
              <a:rPr lang="hr-HR" sz="2000" dirty="0" smtClean="0">
                <a:solidFill>
                  <a:srgbClr val="0070C0"/>
                </a:solidFill>
              </a:rPr>
              <a:t>p</a:t>
            </a:r>
            <a:r>
              <a:rPr lang="en-US" sz="2000" dirty="0" err="1" smtClean="0">
                <a:solidFill>
                  <a:srgbClr val="0070C0"/>
                </a:solidFill>
              </a:rPr>
              <a:t>oor</a:t>
            </a:r>
            <a:r>
              <a:rPr lang="en-US" sz="2000" dirty="0" smtClean="0">
                <a:solidFill>
                  <a:srgbClr val="0070C0"/>
                </a:solidFill>
              </a:rPr>
              <a:t> </a:t>
            </a:r>
            <a:r>
              <a:rPr lang="hr-HR" sz="2000" dirty="0" smtClean="0">
                <a:solidFill>
                  <a:srgbClr val="0070C0"/>
                </a:solidFill>
              </a:rPr>
              <a:t>h</a:t>
            </a:r>
            <a:r>
              <a:rPr lang="en-US" sz="2000" dirty="0" err="1" smtClean="0">
                <a:solidFill>
                  <a:srgbClr val="0070C0"/>
                </a:solidFill>
              </a:rPr>
              <a:t>ealth</a:t>
            </a:r>
            <a:r>
              <a:rPr lang="en-US" sz="2000" dirty="0" smtClean="0">
                <a:solidFill>
                  <a:srgbClr val="0070C0"/>
                </a:solidFill>
              </a:rPr>
              <a:t> </a:t>
            </a:r>
            <a:r>
              <a:rPr lang="en-US" sz="2000" dirty="0">
                <a:solidFill>
                  <a:srgbClr val="0070C0"/>
                </a:solidFill>
              </a:rPr>
              <a:t>and </a:t>
            </a:r>
            <a:r>
              <a:rPr lang="hr-HR" sz="2000" dirty="0" smtClean="0">
                <a:solidFill>
                  <a:srgbClr val="0070C0"/>
                </a:solidFill>
              </a:rPr>
              <a:t>at-</a:t>
            </a:r>
            <a:r>
              <a:rPr lang="hr-HR" sz="2000" dirty="0" err="1" smtClean="0">
                <a:solidFill>
                  <a:srgbClr val="0070C0"/>
                </a:solidFill>
              </a:rPr>
              <a:t>risk</a:t>
            </a:r>
            <a:r>
              <a:rPr lang="hr-HR" sz="2000" dirty="0" smtClean="0">
                <a:solidFill>
                  <a:srgbClr val="0070C0"/>
                </a:solidFill>
              </a:rPr>
              <a:t> </a:t>
            </a:r>
            <a:r>
              <a:rPr lang="hr-HR" sz="2000" dirty="0" err="1" smtClean="0">
                <a:solidFill>
                  <a:srgbClr val="0070C0"/>
                </a:solidFill>
              </a:rPr>
              <a:t>population</a:t>
            </a:r>
            <a:r>
              <a:rPr lang="en-US" sz="2000" dirty="0" smtClean="0">
                <a:solidFill>
                  <a:srgbClr val="0070C0"/>
                </a:solidFill>
              </a:rPr>
              <a:t> a</a:t>
            </a:r>
            <a:r>
              <a:rPr lang="hr-HR" sz="2000" dirty="0" smtClean="0">
                <a:solidFill>
                  <a:srgbClr val="0070C0"/>
                </a:solidFill>
              </a:rPr>
              <a:t>s </a:t>
            </a:r>
            <a:r>
              <a:rPr lang="hr-HR" sz="2000" dirty="0" err="1" smtClean="0">
                <a:solidFill>
                  <a:srgbClr val="0070C0"/>
                </a:solidFill>
              </a:rPr>
              <a:t>well</a:t>
            </a:r>
            <a:r>
              <a:rPr lang="hr-HR" sz="2000" dirty="0" smtClean="0">
                <a:solidFill>
                  <a:srgbClr val="0070C0"/>
                </a:solidFill>
              </a:rPr>
              <a:t> as </a:t>
            </a:r>
            <a:r>
              <a:rPr lang="hr-HR" sz="2000" dirty="0">
                <a:solidFill>
                  <a:srgbClr val="0070C0"/>
                </a:solidFill>
              </a:rPr>
              <a:t>g</a:t>
            </a:r>
            <a:r>
              <a:rPr lang="en-US" sz="2000" dirty="0" err="1" smtClean="0">
                <a:solidFill>
                  <a:srgbClr val="0070C0"/>
                </a:solidFill>
              </a:rPr>
              <a:t>eneral</a:t>
            </a:r>
            <a:r>
              <a:rPr lang="en-US" sz="2000" dirty="0" smtClean="0">
                <a:solidFill>
                  <a:srgbClr val="0070C0"/>
                </a:solidFill>
              </a:rPr>
              <a:t> </a:t>
            </a:r>
            <a:r>
              <a:rPr lang="hr-HR" sz="2000" dirty="0" smtClean="0">
                <a:solidFill>
                  <a:srgbClr val="0070C0"/>
                </a:solidFill>
              </a:rPr>
              <a:t>p</a:t>
            </a:r>
            <a:r>
              <a:rPr lang="en-US" sz="2000" dirty="0" err="1" smtClean="0">
                <a:solidFill>
                  <a:srgbClr val="0070C0"/>
                </a:solidFill>
              </a:rPr>
              <a:t>opulation</a:t>
            </a:r>
            <a:endParaRPr lang="pl-PL" sz="2000" dirty="0" smtClean="0">
              <a:solidFill>
                <a:srgbClr val="0070C0"/>
              </a:solidFill>
            </a:endParaRPr>
          </a:p>
          <a:p>
            <a:pPr marL="0" lvl="1">
              <a:spcBef>
                <a:spcPct val="20000"/>
              </a:spcBef>
            </a:pPr>
            <a:r>
              <a:rPr lang="pl-PL" sz="2000" dirty="0" smtClean="0">
                <a:solidFill>
                  <a:srgbClr val="0070C0"/>
                </a:solidFill>
                <a:hlinkClick r:id="rId4"/>
              </a:rPr>
              <a:t>https</a:t>
            </a:r>
            <a:r>
              <a:rPr lang="pl-PL" sz="2000" dirty="0">
                <a:solidFill>
                  <a:srgbClr val="0070C0"/>
                </a:solidFill>
                <a:hlinkClick r:id="rId4"/>
              </a:rPr>
              <a:t>://zrak.imi.hr</a:t>
            </a:r>
            <a:r>
              <a:rPr lang="pl-PL" sz="2000" dirty="0" smtClean="0">
                <a:solidFill>
                  <a:srgbClr val="0070C0"/>
                </a:solidFill>
                <a:hlinkClick r:id="rId4"/>
              </a:rPr>
              <a:t>/</a:t>
            </a:r>
            <a:endParaRPr lang="pl-PL" sz="2400" b="1" dirty="0">
              <a:solidFill>
                <a:srgbClr val="1F497D"/>
              </a:solidFill>
            </a:endParaRPr>
          </a:p>
        </p:txBody>
      </p:sp>
      <p:pic>
        <p:nvPicPr>
          <p:cNvPr id="12" name="Picture 11"/>
          <p:cNvPicPr>
            <a:picLocks noChangeAspect="1"/>
          </p:cNvPicPr>
          <p:nvPr/>
        </p:nvPicPr>
        <p:blipFill>
          <a:blip r:embed="rId5"/>
          <a:stretch>
            <a:fillRect/>
          </a:stretch>
        </p:blipFill>
        <p:spPr>
          <a:xfrm>
            <a:off x="3733060" y="1334248"/>
            <a:ext cx="5167464" cy="4699146"/>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882132784"/>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646958" cy="3231654"/>
          </a:xfrm>
          <a:prstGeom prst="rect">
            <a:avLst/>
          </a:prstGeom>
        </p:spPr>
        <p:txBody>
          <a:bodyPr wrap="square">
            <a:spAutoFit/>
          </a:bodyPr>
          <a:lstStyle/>
          <a:p>
            <a:pPr marL="0" lvl="1">
              <a:spcBef>
                <a:spcPct val="20000"/>
              </a:spcBef>
            </a:pPr>
            <a:r>
              <a:rPr lang="en-US" sz="2000" dirty="0">
                <a:solidFill>
                  <a:srgbClr val="0070C0"/>
                </a:solidFill>
              </a:rPr>
              <a:t>On the </a:t>
            </a:r>
            <a:r>
              <a:rPr lang="hr-HR" sz="2000" dirty="0" smtClean="0">
                <a:solidFill>
                  <a:srgbClr val="0070C0"/>
                </a:solidFill>
              </a:rPr>
              <a:t>web </a:t>
            </a:r>
            <a:r>
              <a:rPr lang="hr-HR" sz="2000" dirty="0" err="1" smtClean="0">
                <a:solidFill>
                  <a:srgbClr val="0070C0"/>
                </a:solidFill>
              </a:rPr>
              <a:t>sites</a:t>
            </a:r>
            <a:r>
              <a:rPr lang="en-US" sz="2000" dirty="0" smtClean="0">
                <a:solidFill>
                  <a:srgbClr val="0070C0"/>
                </a:solidFill>
              </a:rPr>
              <a:t> </a:t>
            </a:r>
            <a:r>
              <a:rPr lang="en-US" sz="2000" dirty="0">
                <a:solidFill>
                  <a:srgbClr val="0070C0"/>
                </a:solidFill>
              </a:rPr>
              <a:t>of </a:t>
            </a:r>
            <a:r>
              <a:rPr lang="en-US" sz="2000" b="1" dirty="0" smtClean="0">
                <a:solidFill>
                  <a:srgbClr val="0070C0"/>
                </a:solidFill>
              </a:rPr>
              <a:t>Andrija </a:t>
            </a:r>
            <a:r>
              <a:rPr lang="en-US" sz="2000" b="1" dirty="0" err="1">
                <a:solidFill>
                  <a:srgbClr val="0070C0"/>
                </a:solidFill>
              </a:rPr>
              <a:t>Štampar</a:t>
            </a:r>
            <a:r>
              <a:rPr lang="en-US" sz="2000" b="1" dirty="0">
                <a:solidFill>
                  <a:srgbClr val="0070C0"/>
                </a:solidFill>
              </a:rPr>
              <a:t> </a:t>
            </a:r>
            <a:r>
              <a:rPr lang="hr-HR" sz="2000" b="1" dirty="0" smtClean="0">
                <a:solidFill>
                  <a:srgbClr val="0070C0"/>
                </a:solidFill>
              </a:rPr>
              <a:t> </a:t>
            </a:r>
            <a:r>
              <a:rPr lang="hr-HR" sz="2000" b="1" dirty="0" err="1" smtClean="0">
                <a:solidFill>
                  <a:srgbClr val="0070C0"/>
                </a:solidFill>
              </a:rPr>
              <a:t>Teaching</a:t>
            </a:r>
            <a:r>
              <a:rPr lang="hr-HR" sz="2000" b="1" dirty="0" smtClean="0">
                <a:solidFill>
                  <a:srgbClr val="0070C0"/>
                </a:solidFill>
              </a:rPr>
              <a:t> Institute </a:t>
            </a:r>
            <a:r>
              <a:rPr lang="hr-HR" sz="2000" b="1" dirty="0" err="1" smtClean="0">
                <a:solidFill>
                  <a:srgbClr val="0070C0"/>
                </a:solidFill>
              </a:rPr>
              <a:t>of</a:t>
            </a:r>
            <a:r>
              <a:rPr lang="hr-HR" sz="2000" b="1" dirty="0" smtClean="0">
                <a:solidFill>
                  <a:srgbClr val="0070C0"/>
                </a:solidFill>
              </a:rPr>
              <a:t> </a:t>
            </a:r>
            <a:r>
              <a:rPr lang="hr-HR" sz="2000" b="1" dirty="0" err="1" smtClean="0">
                <a:solidFill>
                  <a:srgbClr val="0070C0"/>
                </a:solidFill>
              </a:rPr>
              <a:t>Public</a:t>
            </a:r>
            <a:r>
              <a:rPr lang="hr-HR" sz="2000" b="1" dirty="0" smtClean="0">
                <a:solidFill>
                  <a:srgbClr val="0070C0"/>
                </a:solidFill>
              </a:rPr>
              <a:t> Health</a:t>
            </a:r>
            <a:r>
              <a:rPr lang="en-US" sz="2000" b="1" dirty="0" smtClean="0">
                <a:solidFill>
                  <a:srgbClr val="0070C0"/>
                </a:solidFill>
              </a:rPr>
              <a:t>/ </a:t>
            </a:r>
            <a:r>
              <a:rPr lang="en-US" sz="2000" b="1" dirty="0">
                <a:solidFill>
                  <a:srgbClr val="0070C0"/>
                </a:solidFill>
              </a:rPr>
              <a:t>Air Quality in </a:t>
            </a:r>
            <a:r>
              <a:rPr lang="hr-HR" sz="2000" b="1" dirty="0" err="1" smtClean="0">
                <a:solidFill>
                  <a:srgbClr val="0070C0"/>
                </a:solidFill>
              </a:rPr>
              <a:t>the</a:t>
            </a:r>
            <a:r>
              <a:rPr lang="hr-HR" sz="2000" b="1" dirty="0" smtClean="0">
                <a:solidFill>
                  <a:srgbClr val="0070C0"/>
                </a:solidFill>
              </a:rPr>
              <a:t> </a:t>
            </a:r>
            <a:r>
              <a:rPr lang="hr-HR" sz="2000" b="1" dirty="0" err="1" smtClean="0">
                <a:solidFill>
                  <a:srgbClr val="0070C0"/>
                </a:solidFill>
              </a:rPr>
              <a:t>city</a:t>
            </a:r>
            <a:r>
              <a:rPr lang="hr-HR" sz="2000" b="1" dirty="0" smtClean="0">
                <a:solidFill>
                  <a:srgbClr val="0070C0"/>
                </a:solidFill>
              </a:rPr>
              <a:t> </a:t>
            </a:r>
            <a:r>
              <a:rPr lang="hr-HR" sz="2000" b="1" dirty="0" err="1" smtClean="0">
                <a:solidFill>
                  <a:srgbClr val="0070C0"/>
                </a:solidFill>
              </a:rPr>
              <a:t>of</a:t>
            </a:r>
            <a:r>
              <a:rPr lang="hr-HR" sz="2000" b="1" dirty="0" smtClean="0">
                <a:solidFill>
                  <a:srgbClr val="0070C0"/>
                </a:solidFill>
              </a:rPr>
              <a:t> </a:t>
            </a:r>
            <a:r>
              <a:rPr lang="en-US" sz="2000" b="1" dirty="0" smtClean="0">
                <a:solidFill>
                  <a:srgbClr val="0070C0"/>
                </a:solidFill>
              </a:rPr>
              <a:t>Zagreb</a:t>
            </a:r>
            <a:r>
              <a:rPr lang="en-US" sz="2000" dirty="0">
                <a:solidFill>
                  <a:srgbClr val="0070C0"/>
                </a:solidFill>
              </a:rPr>
              <a:t>, concentrations of pollutants measured at the station </a:t>
            </a:r>
            <a:r>
              <a:rPr lang="en-US" sz="2000" dirty="0" err="1">
                <a:solidFill>
                  <a:srgbClr val="0070C0"/>
                </a:solidFill>
              </a:rPr>
              <a:t>Mirogojska</a:t>
            </a:r>
            <a:r>
              <a:rPr lang="en-US" sz="2000" dirty="0">
                <a:solidFill>
                  <a:srgbClr val="0070C0"/>
                </a:solidFill>
              </a:rPr>
              <a:t> </a:t>
            </a:r>
            <a:r>
              <a:rPr lang="en-US" sz="2000" dirty="0" err="1">
                <a:solidFill>
                  <a:srgbClr val="0070C0"/>
                </a:solidFill>
              </a:rPr>
              <a:t>cesta</a:t>
            </a:r>
            <a:r>
              <a:rPr lang="en-US" sz="2000" dirty="0">
                <a:solidFill>
                  <a:srgbClr val="0070C0"/>
                </a:solidFill>
              </a:rPr>
              <a:t> 16 and index levels </a:t>
            </a:r>
            <a:r>
              <a:rPr lang="en-US" sz="2000" dirty="0" smtClean="0">
                <a:solidFill>
                  <a:srgbClr val="0070C0"/>
                </a:solidFill>
              </a:rPr>
              <a:t>according </a:t>
            </a:r>
            <a:r>
              <a:rPr lang="en-US" sz="2000" dirty="0">
                <a:solidFill>
                  <a:srgbClr val="0070C0"/>
                </a:solidFill>
              </a:rPr>
              <a:t>to CAQI </a:t>
            </a:r>
            <a:r>
              <a:rPr lang="en-US" sz="2000" dirty="0" smtClean="0">
                <a:solidFill>
                  <a:srgbClr val="0070C0"/>
                </a:solidFill>
              </a:rPr>
              <a:t>indexation</a:t>
            </a:r>
            <a:r>
              <a:rPr lang="hr-HR" sz="2000" dirty="0">
                <a:solidFill>
                  <a:srgbClr val="0070C0"/>
                </a:solidFill>
              </a:rPr>
              <a:t> are </a:t>
            </a:r>
            <a:r>
              <a:rPr lang="hr-HR" sz="2000" dirty="0" err="1">
                <a:solidFill>
                  <a:srgbClr val="0070C0"/>
                </a:solidFill>
              </a:rPr>
              <a:t>also</a:t>
            </a:r>
            <a:r>
              <a:rPr lang="hr-HR" sz="2000" dirty="0">
                <a:solidFill>
                  <a:srgbClr val="0070C0"/>
                </a:solidFill>
              </a:rPr>
              <a:t> </a:t>
            </a:r>
            <a:r>
              <a:rPr lang="hr-HR" sz="2000" dirty="0" err="1">
                <a:solidFill>
                  <a:srgbClr val="0070C0"/>
                </a:solidFill>
              </a:rPr>
              <a:t>shown</a:t>
            </a:r>
            <a:r>
              <a:rPr lang="hr-HR" sz="2000" dirty="0">
                <a:solidFill>
                  <a:srgbClr val="0070C0"/>
                </a:solidFill>
              </a:rPr>
              <a:t> </a:t>
            </a:r>
            <a:endParaRPr lang="pl-PL" sz="2000" dirty="0" smtClean="0">
              <a:solidFill>
                <a:srgbClr val="0070C0"/>
              </a:solidFill>
            </a:endParaRPr>
          </a:p>
          <a:p>
            <a:pPr marL="0" lvl="1">
              <a:spcBef>
                <a:spcPct val="20000"/>
              </a:spcBef>
            </a:pPr>
            <a:r>
              <a:rPr lang="pl-PL" sz="2000" dirty="0" smtClean="0">
                <a:solidFill>
                  <a:srgbClr val="0070C0"/>
                </a:solidFill>
                <a:hlinkClick r:id="rId4"/>
              </a:rPr>
              <a:t>http</a:t>
            </a:r>
            <a:r>
              <a:rPr lang="pl-PL" sz="2000" dirty="0">
                <a:solidFill>
                  <a:srgbClr val="0070C0"/>
                </a:solidFill>
                <a:hlinkClick r:id="rId4"/>
              </a:rPr>
              <a:t>://</a:t>
            </a:r>
            <a:r>
              <a:rPr lang="pl-PL" sz="2000" dirty="0" smtClean="0">
                <a:solidFill>
                  <a:srgbClr val="0070C0"/>
                </a:solidFill>
                <a:hlinkClick r:id="rId4"/>
              </a:rPr>
              <a:t>www.stampar.hr/hr/kakvoca-zraka-u-gradu-zagrebu</a:t>
            </a:r>
            <a:endParaRPr lang="pl-PL" sz="2400" b="1" dirty="0">
              <a:solidFill>
                <a:srgbClr val="1F497D"/>
              </a:solidFill>
            </a:endParaRPr>
          </a:p>
        </p:txBody>
      </p:sp>
      <p:pic>
        <p:nvPicPr>
          <p:cNvPr id="3" name="Picture 2"/>
          <p:cNvPicPr>
            <a:picLocks noChangeAspect="1"/>
          </p:cNvPicPr>
          <p:nvPr/>
        </p:nvPicPr>
        <p:blipFill>
          <a:blip r:embed="rId5"/>
          <a:stretch>
            <a:fillRect/>
          </a:stretch>
        </p:blipFill>
        <p:spPr>
          <a:xfrm>
            <a:off x="3869962" y="580720"/>
            <a:ext cx="5031149" cy="5692176"/>
          </a:xfrm>
          <a:prstGeom prst="rect">
            <a:avLst/>
          </a:prstGeom>
        </p:spPr>
      </p:pic>
      <p:pic>
        <p:nvPicPr>
          <p:cNvPr id="8" name="Picture 7"/>
          <p:cNvPicPr>
            <a:picLocks noChangeAspect="1"/>
          </p:cNvPicPr>
          <p:nvPr/>
        </p:nvPicPr>
        <p:blipFill>
          <a:blip r:embed="rId6"/>
          <a:stretch>
            <a:fillRect/>
          </a:stretch>
        </p:blipFill>
        <p:spPr>
          <a:xfrm>
            <a:off x="5627254" y="1705586"/>
            <a:ext cx="3354818" cy="1883924"/>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912820844"/>
      </p:ext>
    </p:extLst>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646958" cy="3046988"/>
          </a:xfrm>
          <a:prstGeom prst="rect">
            <a:avLst/>
          </a:prstGeom>
        </p:spPr>
        <p:txBody>
          <a:bodyPr wrap="square">
            <a:spAutoFit/>
          </a:bodyPr>
          <a:lstStyle/>
          <a:p>
            <a:pPr marL="0" lvl="1">
              <a:spcBef>
                <a:spcPct val="20000"/>
              </a:spcBef>
            </a:pPr>
            <a:r>
              <a:rPr lang="en-US" sz="2000" dirty="0">
                <a:solidFill>
                  <a:srgbClr val="0070C0"/>
                </a:solidFill>
              </a:rPr>
              <a:t>Only the concentrations of pollutants are shown on the </a:t>
            </a:r>
            <a:r>
              <a:rPr lang="hr-HR" sz="2000" dirty="0" smtClean="0">
                <a:solidFill>
                  <a:srgbClr val="0070C0"/>
                </a:solidFill>
              </a:rPr>
              <a:t>web </a:t>
            </a:r>
            <a:r>
              <a:rPr lang="hr-HR" sz="2000" dirty="0" err="1" smtClean="0">
                <a:solidFill>
                  <a:srgbClr val="0070C0"/>
                </a:solidFill>
              </a:rPr>
              <a:t>sites</a:t>
            </a:r>
            <a:r>
              <a:rPr lang="en-US" sz="2000" dirty="0" smtClean="0">
                <a:solidFill>
                  <a:srgbClr val="0070C0"/>
                </a:solidFill>
              </a:rPr>
              <a:t> of</a:t>
            </a:r>
            <a:r>
              <a:rPr lang="hr-HR" sz="2000" dirty="0" smtClean="0">
                <a:solidFill>
                  <a:srgbClr val="0070C0"/>
                </a:solidFill>
              </a:rPr>
              <a:t> </a:t>
            </a:r>
            <a:r>
              <a:rPr lang="hr-HR" sz="2000" b="1" dirty="0" err="1" smtClean="0">
                <a:solidFill>
                  <a:srgbClr val="0070C0"/>
                </a:solidFill>
              </a:rPr>
              <a:t>Teaching</a:t>
            </a:r>
            <a:r>
              <a:rPr lang="hr-HR" sz="2000" b="1" dirty="0" smtClean="0">
                <a:solidFill>
                  <a:srgbClr val="0070C0"/>
                </a:solidFill>
              </a:rPr>
              <a:t> Institute </a:t>
            </a:r>
            <a:r>
              <a:rPr lang="hr-HR" sz="2000" b="1" dirty="0" err="1" smtClean="0">
                <a:solidFill>
                  <a:srgbClr val="0070C0"/>
                </a:solidFill>
              </a:rPr>
              <a:t>of</a:t>
            </a:r>
            <a:r>
              <a:rPr lang="hr-HR" sz="2000" b="1" dirty="0" smtClean="0">
                <a:solidFill>
                  <a:srgbClr val="0070C0"/>
                </a:solidFill>
              </a:rPr>
              <a:t> </a:t>
            </a:r>
            <a:r>
              <a:rPr lang="hr-HR" sz="2000" b="1" dirty="0" err="1" smtClean="0">
                <a:solidFill>
                  <a:srgbClr val="0070C0"/>
                </a:solidFill>
              </a:rPr>
              <a:t>Public</a:t>
            </a:r>
            <a:r>
              <a:rPr lang="hr-HR" sz="2000" b="1" dirty="0" smtClean="0">
                <a:solidFill>
                  <a:srgbClr val="0070C0"/>
                </a:solidFill>
              </a:rPr>
              <a:t> Health </a:t>
            </a:r>
            <a:r>
              <a:rPr lang="hr-HR" sz="2000" b="1" dirty="0" err="1" smtClean="0">
                <a:solidFill>
                  <a:srgbClr val="0070C0"/>
                </a:solidFill>
              </a:rPr>
              <a:t>of</a:t>
            </a:r>
            <a:r>
              <a:rPr lang="en-US" sz="2000" b="1" dirty="0" smtClean="0">
                <a:solidFill>
                  <a:srgbClr val="0070C0"/>
                </a:solidFill>
              </a:rPr>
              <a:t> </a:t>
            </a:r>
            <a:r>
              <a:rPr lang="en-US" sz="2000" b="1" dirty="0" err="1" smtClean="0">
                <a:solidFill>
                  <a:srgbClr val="0070C0"/>
                </a:solidFill>
              </a:rPr>
              <a:t>Primorsko-goranska</a:t>
            </a:r>
            <a:r>
              <a:rPr lang="en-US" sz="2000" b="1" dirty="0" smtClean="0">
                <a:solidFill>
                  <a:srgbClr val="0070C0"/>
                </a:solidFill>
              </a:rPr>
              <a:t> County</a:t>
            </a:r>
            <a:r>
              <a:rPr lang="hr-HR" sz="2000" dirty="0" smtClean="0">
                <a:solidFill>
                  <a:srgbClr val="0070C0"/>
                </a:solidFill>
              </a:rPr>
              <a:t> </a:t>
            </a:r>
            <a:r>
              <a:rPr lang="en-US" sz="2000" dirty="0" smtClean="0">
                <a:solidFill>
                  <a:srgbClr val="0070C0"/>
                </a:solidFill>
              </a:rPr>
              <a:t> </a:t>
            </a:r>
            <a:r>
              <a:rPr lang="en-US" sz="2000" dirty="0">
                <a:solidFill>
                  <a:srgbClr val="0070C0"/>
                </a:solidFill>
              </a:rPr>
              <a:t>- no display via index</a:t>
            </a: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r>
              <a:rPr lang="pl-PL" sz="2000" dirty="0">
                <a:solidFill>
                  <a:srgbClr val="0070C0"/>
                </a:solidFill>
                <a:hlinkClick r:id="rId4"/>
              </a:rPr>
              <a:t>http://www.zzjzpgz.hr/zrak</a:t>
            </a:r>
            <a:r>
              <a:rPr lang="pl-PL" sz="2000" dirty="0" smtClean="0">
                <a:solidFill>
                  <a:srgbClr val="0070C0"/>
                </a:solidFill>
                <a:hlinkClick r:id="rId4"/>
              </a:rPr>
              <a:t>/</a:t>
            </a:r>
            <a:endParaRPr lang="pl-PL" sz="2400" b="1" dirty="0">
              <a:solidFill>
                <a:srgbClr val="1F497D"/>
              </a:solidFill>
            </a:endParaRPr>
          </a:p>
        </p:txBody>
      </p:sp>
      <p:pic>
        <p:nvPicPr>
          <p:cNvPr id="4" name="Picture 3"/>
          <p:cNvPicPr>
            <a:picLocks noChangeAspect="1"/>
          </p:cNvPicPr>
          <p:nvPr/>
        </p:nvPicPr>
        <p:blipFill>
          <a:blip r:embed="rId5"/>
          <a:stretch>
            <a:fillRect/>
          </a:stretch>
        </p:blipFill>
        <p:spPr>
          <a:xfrm>
            <a:off x="3806102" y="763480"/>
            <a:ext cx="5212270" cy="5448654"/>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571477107"/>
      </p:ext>
    </p:extLst>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116062" cy="2308324"/>
          </a:xfrm>
          <a:prstGeom prst="rect">
            <a:avLst/>
          </a:prstGeom>
        </p:spPr>
        <p:txBody>
          <a:bodyPr wrap="square">
            <a:spAutoFit/>
          </a:bodyPr>
          <a:lstStyle/>
          <a:p>
            <a:pPr marL="0" lvl="1">
              <a:spcBef>
                <a:spcPct val="20000"/>
              </a:spcBef>
            </a:pPr>
            <a:r>
              <a:rPr lang="en-US" sz="2000" dirty="0">
                <a:solidFill>
                  <a:srgbClr val="0070C0"/>
                </a:solidFill>
              </a:rPr>
              <a:t>Only the concentrations of pollutants are shown on the web sites of </a:t>
            </a:r>
            <a:r>
              <a:rPr lang="en-US" sz="2000" b="1" dirty="0">
                <a:solidFill>
                  <a:srgbClr val="0070C0"/>
                </a:solidFill>
              </a:rPr>
              <a:t>Teaching Institute of Public Health of </a:t>
            </a:r>
            <a:r>
              <a:rPr lang="hr-HR" sz="2000" dirty="0" smtClean="0">
                <a:solidFill>
                  <a:srgbClr val="0070C0"/>
                </a:solidFill>
              </a:rPr>
              <a:t>Istarska</a:t>
            </a:r>
            <a:r>
              <a:rPr lang="en-US" sz="2000" dirty="0" smtClean="0">
                <a:solidFill>
                  <a:srgbClr val="0070C0"/>
                </a:solidFill>
              </a:rPr>
              <a:t> </a:t>
            </a:r>
            <a:r>
              <a:rPr lang="en-US" sz="2000" dirty="0">
                <a:solidFill>
                  <a:srgbClr val="0070C0"/>
                </a:solidFill>
              </a:rPr>
              <a:t>County  - no display via </a:t>
            </a:r>
            <a:r>
              <a:rPr lang="en-US" sz="2000" dirty="0" smtClean="0">
                <a:solidFill>
                  <a:srgbClr val="0070C0"/>
                </a:solidFill>
              </a:rPr>
              <a:t>index</a:t>
            </a:r>
            <a:endParaRPr lang="pl-PL" sz="2000" dirty="0" smtClean="0">
              <a:solidFill>
                <a:srgbClr val="0070C0"/>
              </a:solidFill>
            </a:endParaRPr>
          </a:p>
          <a:p>
            <a:pPr marL="0" lvl="1">
              <a:spcBef>
                <a:spcPct val="20000"/>
              </a:spcBef>
            </a:pPr>
            <a:r>
              <a:rPr lang="pl-PL" sz="2000" dirty="0">
                <a:solidFill>
                  <a:srgbClr val="0070C0"/>
                </a:solidFill>
                <a:hlinkClick r:id="rId4"/>
              </a:rPr>
              <a:t>http://zrak.zzjziz.hr</a:t>
            </a:r>
            <a:r>
              <a:rPr lang="pl-PL" sz="2000" dirty="0" smtClean="0">
                <a:solidFill>
                  <a:srgbClr val="0070C0"/>
                </a:solidFill>
                <a:hlinkClick r:id="rId4"/>
              </a:rPr>
              <a:t>/</a:t>
            </a:r>
            <a:endParaRPr lang="pl-PL" sz="2400" b="1" dirty="0">
              <a:solidFill>
                <a:srgbClr val="1F497D"/>
              </a:solidFill>
            </a:endParaRPr>
          </a:p>
        </p:txBody>
      </p:sp>
      <p:pic>
        <p:nvPicPr>
          <p:cNvPr id="3" name="Picture 2"/>
          <p:cNvPicPr>
            <a:picLocks noChangeAspect="1"/>
          </p:cNvPicPr>
          <p:nvPr/>
        </p:nvPicPr>
        <p:blipFill>
          <a:blip r:embed="rId5"/>
          <a:stretch>
            <a:fillRect/>
          </a:stretch>
        </p:blipFill>
        <p:spPr>
          <a:xfrm>
            <a:off x="3806102" y="962101"/>
            <a:ext cx="5067301" cy="3944136"/>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01777513"/>
      </p:ext>
    </p:extLst>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88777" y="1100832"/>
            <a:ext cx="8948691" cy="1384995"/>
          </a:xfrm>
          <a:prstGeom prst="rect">
            <a:avLst/>
          </a:prstGeom>
        </p:spPr>
        <p:txBody>
          <a:bodyPr wrap="square">
            <a:spAutoFit/>
          </a:bodyPr>
          <a:lstStyle/>
          <a:p>
            <a:pPr marL="0" lvl="1">
              <a:spcBef>
                <a:spcPct val="20000"/>
              </a:spcBef>
            </a:pPr>
            <a:r>
              <a:rPr lang="pl-PL" sz="2400" b="1" dirty="0" smtClean="0">
                <a:solidFill>
                  <a:srgbClr val="1F497D"/>
                </a:solidFill>
              </a:rPr>
              <a:t>Ireland - </a:t>
            </a:r>
            <a:r>
              <a:rPr lang="en-US" sz="2000" dirty="0" smtClean="0">
                <a:solidFill>
                  <a:srgbClr val="0070C0"/>
                </a:solidFill>
              </a:rPr>
              <a:t>the </a:t>
            </a:r>
            <a:r>
              <a:rPr lang="en-US" sz="2000" dirty="0">
                <a:solidFill>
                  <a:srgbClr val="0070C0"/>
                </a:solidFill>
              </a:rPr>
              <a:t>whole </a:t>
            </a:r>
            <a:r>
              <a:rPr lang="en-US" sz="2000" dirty="0" smtClean="0">
                <a:solidFill>
                  <a:srgbClr val="0070C0"/>
                </a:solidFill>
              </a:rPr>
              <a:t>region</a:t>
            </a:r>
            <a:r>
              <a:rPr lang="hr-HR" sz="2000" dirty="0" smtClean="0">
                <a:solidFill>
                  <a:srgbClr val="0070C0"/>
                </a:solidFill>
              </a:rPr>
              <a:t>s</a:t>
            </a:r>
            <a:r>
              <a:rPr lang="en-US" sz="2000" dirty="0" smtClean="0">
                <a:solidFill>
                  <a:srgbClr val="0070C0"/>
                </a:solidFill>
              </a:rPr>
              <a:t> (</a:t>
            </a:r>
            <a:r>
              <a:rPr lang="hr-HR" sz="2000" dirty="0" smtClean="0">
                <a:solidFill>
                  <a:srgbClr val="0070C0"/>
                </a:solidFill>
              </a:rPr>
              <a:t>zone</a:t>
            </a:r>
            <a:r>
              <a:rPr lang="en-US" sz="2000" dirty="0" smtClean="0">
                <a:solidFill>
                  <a:srgbClr val="0070C0"/>
                </a:solidFill>
              </a:rPr>
              <a:t>s</a:t>
            </a:r>
            <a:r>
              <a:rPr lang="en-US" sz="2000" dirty="0">
                <a:solidFill>
                  <a:srgbClr val="0070C0"/>
                </a:solidFill>
              </a:rPr>
              <a:t>) and cities (agglomerations) are colored by the index color. </a:t>
            </a:r>
            <a:r>
              <a:rPr lang="hr-HR" sz="2000" dirty="0" smtClean="0">
                <a:solidFill>
                  <a:srgbClr val="0070C0"/>
                </a:solidFill>
              </a:rPr>
              <a:t>Monitoring</a:t>
            </a:r>
            <a:r>
              <a:rPr lang="en-US" sz="2000" dirty="0" smtClean="0">
                <a:solidFill>
                  <a:srgbClr val="0070C0"/>
                </a:solidFill>
              </a:rPr>
              <a:t> stations</a:t>
            </a:r>
            <a:r>
              <a:rPr lang="hr-HR" sz="2000" dirty="0" smtClean="0">
                <a:solidFill>
                  <a:srgbClr val="0070C0"/>
                </a:solidFill>
              </a:rPr>
              <a:t> </a:t>
            </a:r>
            <a:r>
              <a:rPr lang="hr-HR" sz="2000" dirty="0" err="1" smtClean="0">
                <a:solidFill>
                  <a:srgbClr val="0070C0"/>
                </a:solidFill>
              </a:rPr>
              <a:t>in</a:t>
            </a:r>
            <a:r>
              <a:rPr lang="hr-HR" sz="2000" dirty="0" smtClean="0">
                <a:solidFill>
                  <a:srgbClr val="0070C0"/>
                </a:solidFill>
              </a:rPr>
              <a:t> </a:t>
            </a:r>
            <a:r>
              <a:rPr lang="hr-HR" sz="2000" dirty="0" err="1" smtClean="0">
                <a:solidFill>
                  <a:srgbClr val="0070C0"/>
                </a:solidFill>
              </a:rPr>
              <a:t>indexing</a:t>
            </a:r>
            <a:r>
              <a:rPr lang="hr-HR" sz="2000" dirty="0" smtClean="0">
                <a:solidFill>
                  <a:srgbClr val="0070C0"/>
                </a:solidFill>
              </a:rPr>
              <a:t> </a:t>
            </a:r>
            <a:r>
              <a:rPr lang="hr-HR" sz="2000" dirty="0" err="1" smtClean="0">
                <a:solidFill>
                  <a:srgbClr val="0070C0"/>
                </a:solidFill>
              </a:rPr>
              <a:t>colour</a:t>
            </a:r>
            <a:r>
              <a:rPr lang="en-US" sz="2000" dirty="0" smtClean="0">
                <a:solidFill>
                  <a:srgbClr val="0070C0"/>
                </a:solidFill>
              </a:rPr>
              <a:t> </a:t>
            </a:r>
            <a:r>
              <a:rPr lang="en-US" sz="2000" dirty="0">
                <a:solidFill>
                  <a:srgbClr val="0070C0"/>
                </a:solidFill>
              </a:rPr>
              <a:t>can also be displayed optionally. The index differs from </a:t>
            </a:r>
            <a:r>
              <a:rPr lang="en-US" sz="2000" dirty="0" smtClean="0">
                <a:solidFill>
                  <a:srgbClr val="0070C0"/>
                </a:solidFill>
              </a:rPr>
              <a:t>CAQI</a:t>
            </a:r>
            <a:r>
              <a:rPr lang="hr-HR" sz="2000" dirty="0" smtClean="0">
                <a:solidFill>
                  <a:srgbClr val="0070C0"/>
                </a:solidFill>
              </a:rPr>
              <a:t>.</a:t>
            </a:r>
            <a:r>
              <a:rPr lang="pl-PL" sz="2000" dirty="0" smtClean="0">
                <a:solidFill>
                  <a:srgbClr val="0070C0"/>
                </a:solidFill>
              </a:rPr>
              <a:t>					</a:t>
            </a:r>
            <a:r>
              <a:rPr lang="pl-PL" sz="2000" dirty="0" smtClean="0">
                <a:solidFill>
                  <a:srgbClr val="0070C0"/>
                </a:solidFill>
                <a:hlinkClick r:id="rId4"/>
              </a:rPr>
              <a:t>http</a:t>
            </a:r>
            <a:r>
              <a:rPr lang="pl-PL" sz="2000" dirty="0">
                <a:solidFill>
                  <a:srgbClr val="0070C0"/>
                </a:solidFill>
                <a:hlinkClick r:id="rId4"/>
              </a:rPr>
              <a:t>://</a:t>
            </a:r>
            <a:r>
              <a:rPr lang="pl-PL" sz="2000" dirty="0" smtClean="0">
                <a:solidFill>
                  <a:srgbClr val="0070C0"/>
                </a:solidFill>
                <a:hlinkClick r:id="rId4"/>
              </a:rPr>
              <a:t>www.epa.ie/air/quality/ </a:t>
            </a:r>
          </a:p>
        </p:txBody>
      </p:sp>
      <p:pic>
        <p:nvPicPr>
          <p:cNvPr id="9" name="Picture 8"/>
          <p:cNvPicPr>
            <a:picLocks noChangeAspect="1"/>
          </p:cNvPicPr>
          <p:nvPr/>
        </p:nvPicPr>
        <p:blipFill>
          <a:blip r:embed="rId5"/>
          <a:stretch>
            <a:fillRect/>
          </a:stretch>
        </p:blipFill>
        <p:spPr>
          <a:xfrm>
            <a:off x="701335" y="2396451"/>
            <a:ext cx="7631929" cy="3649063"/>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261397784"/>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213716" cy="1138773"/>
          </a:xfrm>
          <a:prstGeom prst="rect">
            <a:avLst/>
          </a:prstGeom>
        </p:spPr>
        <p:txBody>
          <a:bodyPr wrap="square">
            <a:spAutoFit/>
          </a:bodyPr>
          <a:lstStyle/>
          <a:p>
            <a:pPr marL="0" lvl="1">
              <a:spcBef>
                <a:spcPct val="20000"/>
              </a:spcBef>
            </a:pPr>
            <a:r>
              <a:rPr lang="pl-PL" sz="2400" b="1" dirty="0" smtClean="0">
                <a:solidFill>
                  <a:srgbClr val="1F497D"/>
                </a:solidFill>
              </a:rPr>
              <a:t>Ireland</a:t>
            </a:r>
          </a:p>
          <a:p>
            <a:pPr marL="0" lvl="1">
              <a:spcBef>
                <a:spcPct val="20000"/>
              </a:spcBef>
            </a:pPr>
            <a:r>
              <a:rPr lang="pl-PL" sz="2000" dirty="0">
                <a:solidFill>
                  <a:srgbClr val="0070C0"/>
                </a:solidFill>
              </a:rPr>
              <a:t>- </a:t>
            </a:r>
            <a:r>
              <a:rPr lang="pl-PL" sz="2000" dirty="0" smtClean="0">
                <a:solidFill>
                  <a:srgbClr val="0070C0"/>
                </a:solidFill>
              </a:rPr>
              <a:t>Explanation of index levels with health message</a:t>
            </a:r>
          </a:p>
        </p:txBody>
      </p:sp>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3355759" y="1450882"/>
            <a:ext cx="4939961" cy="496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032489658"/>
      </p:ext>
    </p:extLst>
  </p:cSld>
  <p:clrMapOvr>
    <a:masterClrMapping/>
  </p:clrMapOvr>
  <p:transition spd="med">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275860" cy="1581972"/>
          </a:xfrm>
          <a:prstGeom prst="rect">
            <a:avLst/>
          </a:prstGeom>
        </p:spPr>
        <p:txBody>
          <a:bodyPr wrap="square">
            <a:spAutoFit/>
          </a:bodyPr>
          <a:lstStyle/>
          <a:p>
            <a:pPr marL="0" lvl="1">
              <a:spcBef>
                <a:spcPct val="20000"/>
              </a:spcBef>
            </a:pPr>
            <a:r>
              <a:rPr lang="pl-PL" sz="2400" b="1" dirty="0" smtClean="0">
                <a:solidFill>
                  <a:srgbClr val="1F497D"/>
                </a:solidFill>
              </a:rPr>
              <a:t>Great Britain</a:t>
            </a:r>
          </a:p>
          <a:p>
            <a:pPr marL="0" lvl="1">
              <a:spcBef>
                <a:spcPct val="20000"/>
              </a:spcBef>
            </a:pPr>
            <a:r>
              <a:rPr lang="pl-PL" sz="2000" dirty="0">
                <a:solidFill>
                  <a:srgbClr val="0070C0"/>
                </a:solidFill>
              </a:rPr>
              <a:t>- </a:t>
            </a:r>
            <a:r>
              <a:rPr lang="pl-PL" sz="2000" dirty="0" smtClean="0">
                <a:solidFill>
                  <a:srgbClr val="0070C0"/>
                </a:solidFill>
              </a:rPr>
              <a:t>Forecast of index levels for the next five days</a:t>
            </a:r>
            <a:endParaRPr lang="pl-PL" sz="2400" b="1" dirty="0" smtClean="0">
              <a:solidFill>
                <a:srgbClr val="1F497D"/>
              </a:solidFill>
            </a:endParaRPr>
          </a:p>
          <a:p>
            <a:pPr marL="0" lvl="1">
              <a:spcBef>
                <a:spcPct val="20000"/>
              </a:spcBef>
            </a:pPr>
            <a:r>
              <a:rPr lang="pl-PL" sz="2400" b="1" dirty="0" smtClean="0">
                <a:solidFill>
                  <a:srgbClr val="1F497D"/>
                </a:solidFill>
              </a:rPr>
              <a:t> </a:t>
            </a:r>
            <a:r>
              <a:rPr lang="pl-PL" sz="2000" dirty="0">
                <a:solidFill>
                  <a:srgbClr val="0070C0"/>
                </a:solidFill>
                <a:hlinkClick r:id="rId4"/>
              </a:rPr>
              <a:t>https://uk-air.defra.gov.uk</a:t>
            </a:r>
            <a:r>
              <a:rPr lang="pl-PL" sz="2000" dirty="0" smtClean="0">
                <a:solidFill>
                  <a:srgbClr val="0070C0"/>
                </a:solidFill>
                <a:hlinkClick r:id="rId4"/>
              </a:rPr>
              <a:t>/</a:t>
            </a:r>
            <a:r>
              <a:rPr lang="pl-PL" sz="2000" dirty="0" smtClean="0">
                <a:solidFill>
                  <a:srgbClr val="0070C0"/>
                </a:solidFill>
              </a:rPr>
              <a:t> </a:t>
            </a:r>
          </a:p>
        </p:txBody>
      </p:sp>
      <p:pic>
        <p:nvPicPr>
          <p:cNvPr id="4" name="Picture 3"/>
          <p:cNvPicPr>
            <a:picLocks noChangeAspect="1"/>
          </p:cNvPicPr>
          <p:nvPr/>
        </p:nvPicPr>
        <p:blipFill>
          <a:blip r:embed="rId5"/>
          <a:stretch>
            <a:fillRect/>
          </a:stretch>
        </p:blipFill>
        <p:spPr>
          <a:xfrm>
            <a:off x="4673344" y="1272309"/>
            <a:ext cx="3586193" cy="5386434"/>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801649562"/>
      </p:ext>
    </p:extLst>
  </p:cSld>
  <p:clrMapOvr>
    <a:masterClrMapping/>
  </p:clrMapOvr>
  <p:transition spd="med">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3275860" cy="4105739"/>
          </a:xfrm>
          <a:prstGeom prst="rect">
            <a:avLst/>
          </a:prstGeom>
        </p:spPr>
        <p:txBody>
          <a:bodyPr wrap="square">
            <a:spAutoFit/>
          </a:bodyPr>
          <a:lstStyle/>
          <a:p>
            <a:pPr marL="0" lvl="1">
              <a:spcBef>
                <a:spcPct val="20000"/>
              </a:spcBef>
            </a:pPr>
            <a:r>
              <a:rPr lang="pl-PL" sz="2400" b="1" dirty="0">
                <a:solidFill>
                  <a:srgbClr val="1F497D"/>
                </a:solidFill>
              </a:rPr>
              <a:t>Great Britain</a:t>
            </a:r>
          </a:p>
          <a:p>
            <a:pPr marL="0" lvl="1">
              <a:spcBef>
                <a:spcPct val="20000"/>
              </a:spcBef>
            </a:pPr>
            <a:r>
              <a:rPr lang="pl-PL" sz="2000" dirty="0">
                <a:solidFill>
                  <a:srgbClr val="0070C0"/>
                </a:solidFill>
              </a:rPr>
              <a:t>- </a:t>
            </a:r>
            <a:r>
              <a:rPr lang="pl-PL" sz="2000" dirty="0" smtClean="0">
                <a:solidFill>
                  <a:srgbClr val="0070C0"/>
                </a:solidFill>
              </a:rPr>
              <a:t>Forecast </a:t>
            </a:r>
            <a:r>
              <a:rPr lang="pl-PL" sz="2000" dirty="0">
                <a:solidFill>
                  <a:srgbClr val="0070C0"/>
                </a:solidFill>
              </a:rPr>
              <a:t>of index levels for the next five days</a:t>
            </a:r>
            <a:endParaRPr lang="pl-PL" sz="2400" b="1" dirty="0">
              <a:solidFill>
                <a:srgbClr val="1F497D"/>
              </a:solidFill>
            </a:endParaRP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400" b="1" dirty="0" smtClean="0">
                <a:solidFill>
                  <a:srgbClr val="1F497D"/>
                </a:solidFill>
              </a:rPr>
              <a:t> </a:t>
            </a:r>
            <a:r>
              <a:rPr lang="pl-PL" sz="2000" dirty="0">
                <a:solidFill>
                  <a:srgbClr val="0070C0"/>
                </a:solidFill>
                <a:hlinkClick r:id="rId4"/>
              </a:rPr>
              <a:t>https://uk-air.defra.gov.uk</a:t>
            </a:r>
            <a:r>
              <a:rPr lang="pl-PL" sz="2000" dirty="0" smtClean="0">
                <a:solidFill>
                  <a:srgbClr val="0070C0"/>
                </a:solidFill>
                <a:hlinkClick r:id="rId4"/>
              </a:rPr>
              <a:t>/</a:t>
            </a:r>
            <a:endParaRPr lang="pl-PL" sz="2000" dirty="0" smtClean="0">
              <a:solidFill>
                <a:srgbClr val="0070C0"/>
              </a:solidFill>
            </a:endParaRPr>
          </a:p>
          <a:p>
            <a:pPr marL="0" lvl="1">
              <a:spcBef>
                <a:spcPct val="20000"/>
              </a:spcBef>
            </a:pPr>
            <a:r>
              <a:rPr lang="pl-PL" sz="2000" dirty="0">
                <a:solidFill>
                  <a:srgbClr val="0070C0"/>
                </a:solidFill>
                <a:hlinkClick r:id="rId5"/>
              </a:rPr>
              <a:t>https://uk-air.defra.gov.uk/forecasting</a:t>
            </a:r>
            <a:r>
              <a:rPr lang="pl-PL" sz="2000" dirty="0" smtClean="0">
                <a:solidFill>
                  <a:srgbClr val="0070C0"/>
                </a:solidFill>
                <a:hlinkClick r:id="rId5"/>
              </a:rPr>
              <a:t>/</a:t>
            </a:r>
            <a:r>
              <a:rPr lang="pl-PL" sz="2000" dirty="0" smtClean="0">
                <a:solidFill>
                  <a:srgbClr val="0070C0"/>
                </a:solidFill>
              </a:rPr>
              <a:t> </a:t>
            </a:r>
          </a:p>
        </p:txBody>
      </p:sp>
      <p:pic>
        <p:nvPicPr>
          <p:cNvPr id="3" name="Picture 2"/>
          <p:cNvPicPr>
            <a:picLocks noChangeAspect="1"/>
          </p:cNvPicPr>
          <p:nvPr/>
        </p:nvPicPr>
        <p:blipFill>
          <a:blip r:embed="rId6"/>
          <a:stretch>
            <a:fillRect/>
          </a:stretch>
        </p:blipFill>
        <p:spPr>
          <a:xfrm>
            <a:off x="3806102" y="1485167"/>
            <a:ext cx="5248910" cy="4642142"/>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703592195"/>
      </p:ext>
    </p:extLst>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689283" cy="4339650"/>
          </a:xfrm>
          <a:prstGeom prst="rect">
            <a:avLst/>
          </a:prstGeom>
        </p:spPr>
        <p:txBody>
          <a:bodyPr wrap="square">
            <a:spAutoFit/>
          </a:bodyPr>
          <a:lstStyle/>
          <a:p>
            <a:pPr marL="0" lvl="1">
              <a:spcBef>
                <a:spcPct val="20000"/>
              </a:spcBef>
            </a:pPr>
            <a:r>
              <a:rPr lang="pl-PL" sz="2400" b="1" dirty="0" smtClean="0">
                <a:solidFill>
                  <a:srgbClr val="1F497D"/>
                </a:solidFill>
              </a:rPr>
              <a:t>Netherlands</a:t>
            </a:r>
          </a:p>
          <a:p>
            <a:pPr marL="0" lvl="1">
              <a:spcBef>
                <a:spcPct val="20000"/>
              </a:spcBef>
            </a:pPr>
            <a:r>
              <a:rPr lang="pl-PL" sz="2000" dirty="0" smtClean="0">
                <a:solidFill>
                  <a:srgbClr val="0070C0"/>
                </a:solidFill>
              </a:rPr>
              <a:t>- Indexation with display of monitoring stations in index colour</a:t>
            </a: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https://www.luchtmeetnet.nl</a:t>
            </a:r>
            <a:r>
              <a:rPr lang="pl-PL" sz="2000" dirty="0" smtClean="0">
                <a:solidFill>
                  <a:srgbClr val="0070C0"/>
                </a:solidFill>
                <a:hlinkClick r:id="rId4"/>
              </a:rPr>
              <a:t>/</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4" name="Picture 3"/>
          <p:cNvPicPr>
            <a:picLocks noChangeAspect="1"/>
          </p:cNvPicPr>
          <p:nvPr/>
        </p:nvPicPr>
        <p:blipFill>
          <a:blip r:embed="rId5"/>
          <a:stretch>
            <a:fillRect/>
          </a:stretch>
        </p:blipFill>
        <p:spPr>
          <a:xfrm>
            <a:off x="3074214" y="1362234"/>
            <a:ext cx="5955077" cy="4168554"/>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443435975"/>
      </p:ext>
    </p:extLst>
  </p:cSld>
  <p:clrMapOvr>
    <a:masterClrMapping/>
  </p:clrMapOvr>
  <p:transition spd="med">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379215" cy="3847207"/>
          </a:xfrm>
          <a:prstGeom prst="rect">
            <a:avLst/>
          </a:prstGeom>
        </p:spPr>
        <p:txBody>
          <a:bodyPr wrap="square">
            <a:spAutoFit/>
          </a:bodyPr>
          <a:lstStyle/>
          <a:p>
            <a:pPr marL="0" lvl="1">
              <a:spcBef>
                <a:spcPct val="20000"/>
              </a:spcBef>
            </a:pPr>
            <a:r>
              <a:rPr lang="pl-PL" sz="2400" b="1" dirty="0" smtClean="0">
                <a:solidFill>
                  <a:srgbClr val="1F497D"/>
                </a:solidFill>
              </a:rPr>
              <a:t>Netherlands</a:t>
            </a:r>
          </a:p>
          <a:p>
            <a:pPr marL="0" lvl="1">
              <a:spcBef>
                <a:spcPct val="20000"/>
              </a:spcBef>
            </a:pPr>
            <a:r>
              <a:rPr lang="pl-PL" sz="2000" dirty="0" smtClean="0">
                <a:solidFill>
                  <a:srgbClr val="0070C0"/>
                </a:solidFill>
              </a:rPr>
              <a:t>- </a:t>
            </a:r>
            <a:r>
              <a:rPr lang="en-US" sz="2000" dirty="0" smtClean="0">
                <a:solidFill>
                  <a:srgbClr val="0070C0"/>
                </a:solidFill>
              </a:rPr>
              <a:t>-A </a:t>
            </a:r>
            <a:r>
              <a:rPr lang="hr-HR" sz="2000" dirty="0" err="1" smtClean="0">
                <a:solidFill>
                  <a:srgbClr val="0070C0"/>
                </a:solidFill>
              </a:rPr>
              <a:t>cartographic</a:t>
            </a:r>
            <a:r>
              <a:rPr lang="en-US" sz="2000" dirty="0" smtClean="0">
                <a:solidFill>
                  <a:srgbClr val="0070C0"/>
                </a:solidFill>
              </a:rPr>
              <a:t> </a:t>
            </a:r>
            <a:r>
              <a:rPr lang="en-US" sz="2000" dirty="0">
                <a:solidFill>
                  <a:srgbClr val="0070C0"/>
                </a:solidFill>
              </a:rPr>
              <a:t>view can also be seen - with the air quality forecast up to two days in advance</a:t>
            </a: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a:t>
            </a:r>
            <a:r>
              <a:rPr lang="pl-PL" sz="2000" dirty="0" smtClean="0">
                <a:solidFill>
                  <a:srgbClr val="0070C0"/>
                </a:solidFill>
                <a:hlinkClick r:id="rId4"/>
              </a:rPr>
              <a:t>www.luchtmeetnet.nl/kaart</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3" name="Picture 2"/>
          <p:cNvPicPr>
            <a:picLocks noChangeAspect="1"/>
          </p:cNvPicPr>
          <p:nvPr/>
        </p:nvPicPr>
        <p:blipFill>
          <a:blip r:embed="rId5"/>
          <a:stretch>
            <a:fillRect/>
          </a:stretch>
        </p:blipFill>
        <p:spPr>
          <a:xfrm>
            <a:off x="2585477" y="1466711"/>
            <a:ext cx="6428177" cy="4407070"/>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1640417699"/>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a:t>
            </a:r>
            <a:r>
              <a:rPr lang="hr-HR" sz="2800" b="1" dirty="0">
                <a:solidFill>
                  <a:schemeClr val="tx2"/>
                </a:solidFill>
                <a:effectLst>
                  <a:glow>
                    <a:srgbClr val="7F7F7F">
                      <a:alpha val="35000"/>
                    </a:srgbClr>
                  </a:glow>
                </a:effectLst>
              </a:rPr>
              <a:t>REASONS FOR WEB REPORTING </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79898" y="1362234"/>
            <a:ext cx="9064102" cy="5262979"/>
          </a:xfrm>
          <a:prstGeom prst="rect">
            <a:avLst/>
          </a:prstGeom>
        </p:spPr>
        <p:txBody>
          <a:bodyPr wrap="square">
            <a:spAutoFit/>
          </a:bodyPr>
          <a:lstStyle/>
          <a:p>
            <a:pPr marL="0" lvl="1">
              <a:spcBef>
                <a:spcPct val="20000"/>
              </a:spcBef>
            </a:pPr>
            <a:r>
              <a:rPr lang="pl-PL" sz="2400" b="1" dirty="0" smtClean="0">
                <a:solidFill>
                  <a:srgbClr val="1F497D"/>
                </a:solidFill>
              </a:rPr>
              <a:t>Commission Implementing </a:t>
            </a:r>
            <a:r>
              <a:rPr lang="pl-PL" sz="2400" b="1" dirty="0">
                <a:solidFill>
                  <a:srgbClr val="1F497D"/>
                </a:solidFill>
              </a:rPr>
              <a:t>D</a:t>
            </a:r>
            <a:r>
              <a:rPr lang="pl-PL" sz="2400" b="1" dirty="0" smtClean="0">
                <a:solidFill>
                  <a:srgbClr val="1F497D"/>
                </a:solidFill>
              </a:rPr>
              <a:t>ecision IPR </a:t>
            </a:r>
            <a:r>
              <a:rPr lang="pl-PL" sz="2000" b="1" dirty="0">
                <a:solidFill>
                  <a:srgbClr val="1F497D"/>
                </a:solidFill>
              </a:rPr>
              <a:t>(2011/850/EU) </a:t>
            </a:r>
            <a:r>
              <a:rPr lang="pl-PL" sz="2000" b="1" dirty="0" smtClean="0">
                <a:solidFill>
                  <a:srgbClr val="1F497D"/>
                </a:solidFill>
              </a:rPr>
              <a:t>-</a:t>
            </a:r>
            <a:r>
              <a:rPr lang="pl-PL" sz="2000" dirty="0" smtClean="0">
                <a:solidFill>
                  <a:srgbClr val="0070C0"/>
                </a:solidFill>
              </a:rPr>
              <a:t> </a:t>
            </a:r>
            <a:r>
              <a:rPr lang="en-US" sz="2000" dirty="0">
                <a:solidFill>
                  <a:srgbClr val="0070C0"/>
                </a:solidFill>
              </a:rPr>
              <a:t>sets out the rules for Directives 2004/107 / EC and 2008/50 / EC with regard to mutual exchange of information and reporting on air </a:t>
            </a:r>
            <a:r>
              <a:rPr lang="en-US" sz="2000" dirty="0" smtClean="0">
                <a:solidFill>
                  <a:srgbClr val="0070C0"/>
                </a:solidFill>
              </a:rPr>
              <a:t>quality</a:t>
            </a:r>
            <a:r>
              <a:rPr lang="pl-PL" sz="2000" dirty="0" smtClean="0">
                <a:solidFill>
                  <a:srgbClr val="0070C0"/>
                </a:solidFill>
              </a:rPr>
              <a:t>. </a:t>
            </a:r>
          </a:p>
          <a:p>
            <a:pPr marL="0" lvl="1">
              <a:spcBef>
                <a:spcPct val="20000"/>
              </a:spcBef>
            </a:pPr>
            <a:r>
              <a:rPr lang="en-US" sz="2000" dirty="0">
                <a:solidFill>
                  <a:srgbClr val="0070C0"/>
                </a:solidFill>
              </a:rPr>
              <a:t>The scope of this Decision covers annual reporting on air quality assessment and delivery of information on plans and programs.</a:t>
            </a:r>
          </a:p>
          <a:p>
            <a:pPr marL="0" lvl="1">
              <a:spcBef>
                <a:spcPct val="20000"/>
              </a:spcBef>
            </a:pPr>
            <a:r>
              <a:rPr lang="en-US" sz="2000" dirty="0">
                <a:solidFill>
                  <a:srgbClr val="0070C0"/>
                </a:solidFill>
              </a:rPr>
              <a:t>The Decision also stipulates that the Commission, with the assistance of the European Environment Agency, should establish an Internet interface called the </a:t>
            </a:r>
            <a:r>
              <a:rPr lang="en-US" sz="2000" b="1" dirty="0">
                <a:solidFill>
                  <a:srgbClr val="0070C0"/>
                </a:solidFill>
              </a:rPr>
              <a:t>Air Quality Portal</a:t>
            </a:r>
            <a:r>
              <a:rPr lang="en-US" sz="2000" dirty="0">
                <a:solidFill>
                  <a:srgbClr val="0070C0"/>
                </a:solidFill>
              </a:rPr>
              <a:t>, where Member States should make available information on air quality and where the public will have access to environmental information published by Member </a:t>
            </a:r>
            <a:r>
              <a:rPr lang="en-US" sz="2000" dirty="0" smtClean="0">
                <a:solidFill>
                  <a:srgbClr val="0070C0"/>
                </a:solidFill>
              </a:rPr>
              <a:t>States</a:t>
            </a:r>
            <a:r>
              <a:rPr lang="pl-PL" sz="2000" dirty="0" smtClean="0">
                <a:solidFill>
                  <a:srgbClr val="0070C0"/>
                </a:solidFill>
              </a:rPr>
              <a:t>.</a:t>
            </a:r>
            <a:r>
              <a:rPr lang="en-US" sz="2000" dirty="0" smtClean="0">
                <a:solidFill>
                  <a:srgbClr val="0070C0"/>
                </a:solidFill>
              </a:rPr>
              <a:t>Member </a:t>
            </a:r>
            <a:r>
              <a:rPr lang="en-US" sz="2000" dirty="0">
                <a:solidFill>
                  <a:srgbClr val="0070C0"/>
                </a:solidFill>
              </a:rPr>
              <a:t>States and the Commission must collect, exchange and evaluate the latest information on air quality to better understand the effects of air pollution and develop appropriate policies. In order to facilitate the processing and comparison of the latest air quality information, the most recent information should be made available to the Commission in the same standardized form as verified data, within a reasonable time after being made available to the public</a:t>
            </a:r>
            <a:r>
              <a:rPr lang="en-US" sz="2000" dirty="0" smtClean="0">
                <a:solidFill>
                  <a:srgbClr val="0070C0"/>
                </a:solidFill>
              </a:rPr>
              <a:t>.</a:t>
            </a:r>
            <a:endParaRPr lang="pl-PL" sz="2000" dirty="0">
              <a:solidFill>
                <a:srgbClr val="0070C0"/>
              </a:solidFill>
            </a:endParaRPr>
          </a:p>
          <a:p>
            <a:pPr marL="0" lvl="1">
              <a:spcBef>
                <a:spcPct val="20000"/>
              </a:spcBef>
            </a:pPr>
            <a:endParaRPr lang="pl-PL" sz="2000" dirty="0" smtClean="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2032974017"/>
      </p:ext>
    </p:extLst>
  </p:cSld>
  <p:clrMapOvr>
    <a:masterClrMapping/>
  </p:clrMapOvr>
  <p:transition spd="med">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24287" y="1312585"/>
            <a:ext cx="8904303" cy="769441"/>
          </a:xfrm>
          <a:prstGeom prst="rect">
            <a:avLst/>
          </a:prstGeom>
        </p:spPr>
        <p:txBody>
          <a:bodyPr wrap="square">
            <a:spAutoFit/>
          </a:bodyPr>
          <a:lstStyle/>
          <a:p>
            <a:pPr marL="0" lvl="1">
              <a:spcBef>
                <a:spcPct val="20000"/>
              </a:spcBef>
            </a:pPr>
            <a:r>
              <a:rPr lang="pl-PL" sz="2400" b="1" dirty="0" smtClean="0">
                <a:solidFill>
                  <a:srgbClr val="1F497D"/>
                </a:solidFill>
              </a:rPr>
              <a:t>World </a:t>
            </a:r>
            <a:r>
              <a:rPr lang="pl-PL" sz="2000" dirty="0" smtClean="0">
                <a:solidFill>
                  <a:srgbClr val="0070C0"/>
                </a:solidFill>
              </a:rPr>
              <a:t>– display of air quality index in the world– multilingual selection option </a:t>
            </a:r>
            <a:r>
              <a:rPr lang="pl-PL" sz="2000" dirty="0" smtClean="0">
                <a:solidFill>
                  <a:srgbClr val="0070C0"/>
                </a:solidFill>
                <a:hlinkClick r:id="rId4"/>
              </a:rPr>
              <a:t>http</a:t>
            </a:r>
            <a:r>
              <a:rPr lang="pl-PL" sz="2000" dirty="0">
                <a:solidFill>
                  <a:srgbClr val="0070C0"/>
                </a:solidFill>
                <a:hlinkClick r:id="rId4"/>
              </a:rPr>
              <a:t>://aqicn.org/map/world</a:t>
            </a:r>
            <a:r>
              <a:rPr lang="pl-PL" sz="2000" dirty="0" smtClean="0">
                <a:solidFill>
                  <a:srgbClr val="0070C0"/>
                </a:solidFill>
                <a:hlinkClick r:id="rId4"/>
              </a:rPr>
              <a:t>/</a:t>
            </a:r>
            <a:endParaRPr lang="pl-PL" sz="2000" dirty="0" smtClean="0">
              <a:solidFill>
                <a:srgbClr val="0070C0"/>
              </a:solidFill>
            </a:endParaRPr>
          </a:p>
        </p:txBody>
      </p:sp>
      <p:pic>
        <p:nvPicPr>
          <p:cNvPr id="3" name="Picture 2"/>
          <p:cNvPicPr>
            <a:picLocks noChangeAspect="1"/>
          </p:cNvPicPr>
          <p:nvPr/>
        </p:nvPicPr>
        <p:blipFill>
          <a:blip r:embed="rId5"/>
          <a:stretch>
            <a:fillRect/>
          </a:stretch>
        </p:blipFill>
        <p:spPr>
          <a:xfrm>
            <a:off x="884897" y="2148860"/>
            <a:ext cx="7423907" cy="4122462"/>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Tree>
    <p:extLst>
      <p:ext uri="{BB962C8B-B14F-4D97-AF65-F5344CB8AC3E}">
        <p14:creationId xmlns:p14="http://schemas.microsoft.com/office/powerpoint/2010/main" val="3338263236"/>
      </p:ext>
    </p:extLst>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379215" cy="3847207"/>
          </a:xfrm>
          <a:prstGeom prst="rect">
            <a:avLst/>
          </a:prstGeom>
        </p:spPr>
        <p:txBody>
          <a:bodyPr wrap="square">
            <a:spAutoFit/>
          </a:bodyPr>
          <a:lstStyle/>
          <a:p>
            <a:pPr marL="0" lvl="1">
              <a:spcBef>
                <a:spcPct val="20000"/>
              </a:spcBef>
            </a:pPr>
            <a:r>
              <a:rPr lang="pl-PL" sz="2400" b="1" dirty="0" smtClean="0">
                <a:solidFill>
                  <a:srgbClr val="1F497D"/>
                </a:solidFill>
              </a:rPr>
              <a:t>World</a:t>
            </a:r>
          </a:p>
          <a:p>
            <a:pPr marL="0" lvl="1">
              <a:spcBef>
                <a:spcPct val="20000"/>
              </a:spcBef>
            </a:pPr>
            <a:r>
              <a:rPr lang="pl-PL" sz="2000" dirty="0" smtClean="0">
                <a:solidFill>
                  <a:srgbClr val="0070C0"/>
                </a:solidFill>
              </a:rPr>
              <a:t>Chinese web site- option to select a country, a region, a continent</a:t>
            </a: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http://aqicn.org/map/croatia/#@</a:t>
            </a:r>
            <a:r>
              <a:rPr lang="pl-PL" sz="2000" dirty="0" smtClean="0">
                <a:solidFill>
                  <a:srgbClr val="0070C0"/>
                </a:solidFill>
                <a:hlinkClick r:id="rId4"/>
              </a:rPr>
              <a:t>g/44.183/16.2872/7z</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8" name="Picture 7"/>
          <p:cNvPicPr>
            <a:picLocks noChangeAspect="1"/>
          </p:cNvPicPr>
          <p:nvPr/>
        </p:nvPicPr>
        <p:blipFill>
          <a:blip r:embed="rId5"/>
          <a:stretch>
            <a:fillRect/>
          </a:stretch>
        </p:blipFill>
        <p:spPr>
          <a:xfrm>
            <a:off x="2521258" y="1355611"/>
            <a:ext cx="6558808" cy="4973401"/>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204270462"/>
      </p:ext>
    </p:extLst>
  </p:cSld>
  <p:clrMapOvr>
    <a:masterClrMapping/>
  </p:clrMapOvr>
  <p:transition spd="med">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405848" cy="3600986"/>
          </a:xfrm>
          <a:prstGeom prst="rect">
            <a:avLst/>
          </a:prstGeom>
        </p:spPr>
        <p:txBody>
          <a:bodyPr wrap="square">
            <a:spAutoFit/>
          </a:bodyPr>
          <a:lstStyle/>
          <a:p>
            <a:pPr marL="0" lvl="1">
              <a:spcBef>
                <a:spcPct val="20000"/>
              </a:spcBef>
            </a:pPr>
            <a:r>
              <a:rPr lang="pl-PL" sz="2400" b="1" dirty="0" smtClean="0">
                <a:solidFill>
                  <a:srgbClr val="1F497D"/>
                </a:solidFill>
              </a:rPr>
              <a:t>World </a:t>
            </a:r>
          </a:p>
          <a:p>
            <a:pPr marL="0" lvl="1">
              <a:spcBef>
                <a:spcPct val="20000"/>
              </a:spcBef>
            </a:pPr>
            <a:r>
              <a:rPr lang="pl-PL" sz="2000" dirty="0">
                <a:solidFill>
                  <a:srgbClr val="0070C0"/>
                </a:solidFill>
              </a:rPr>
              <a:t>Chinese web site- option to select a country, a region, a continent</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http://aqicn.org/faq</a:t>
            </a:r>
            <a:r>
              <a:rPr lang="pl-PL" sz="2000" dirty="0" smtClean="0">
                <a:solidFill>
                  <a:srgbClr val="0070C0"/>
                </a:solidFill>
                <a:hlinkClick r:id="rId4"/>
              </a:rPr>
              <a:t>/</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3" name="Picture 2"/>
          <p:cNvPicPr>
            <a:picLocks noChangeAspect="1"/>
          </p:cNvPicPr>
          <p:nvPr/>
        </p:nvPicPr>
        <p:blipFill>
          <a:blip r:embed="rId5"/>
          <a:stretch>
            <a:fillRect/>
          </a:stretch>
        </p:blipFill>
        <p:spPr>
          <a:xfrm>
            <a:off x="2722598" y="1533544"/>
            <a:ext cx="6412709" cy="4371505"/>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971443805"/>
      </p:ext>
    </p:extLst>
  </p:cSld>
  <p:clrMapOvr>
    <a:masterClrMapping/>
  </p:clrMapOvr>
  <p:transition spd="med">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71021" y="1533545"/>
            <a:ext cx="2574525" cy="3600986"/>
          </a:xfrm>
          <a:prstGeom prst="rect">
            <a:avLst/>
          </a:prstGeom>
        </p:spPr>
        <p:txBody>
          <a:bodyPr wrap="square">
            <a:spAutoFit/>
          </a:bodyPr>
          <a:lstStyle/>
          <a:p>
            <a:pPr marL="0" lvl="1">
              <a:spcBef>
                <a:spcPct val="20000"/>
              </a:spcBef>
            </a:pPr>
            <a:r>
              <a:rPr lang="pl-PL" sz="2400" b="1" dirty="0" smtClean="0">
                <a:solidFill>
                  <a:srgbClr val="1F497D"/>
                </a:solidFill>
              </a:rPr>
              <a:t>World</a:t>
            </a:r>
          </a:p>
          <a:p>
            <a:pPr marL="0" lvl="1">
              <a:spcBef>
                <a:spcPct val="20000"/>
              </a:spcBef>
            </a:pPr>
            <a:r>
              <a:rPr lang="pl-PL" sz="2000" dirty="0">
                <a:solidFill>
                  <a:srgbClr val="0070C0"/>
                </a:solidFill>
              </a:rPr>
              <a:t>Chinese web site- option to select a country, a region, a continent</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http://aqicn.org/scale</a:t>
            </a:r>
            <a:r>
              <a:rPr lang="pl-PL" sz="2000" dirty="0" smtClean="0">
                <a:solidFill>
                  <a:srgbClr val="0070C0"/>
                </a:solidFill>
                <a:hlinkClick r:id="rId4"/>
              </a:rPr>
              <a:t>/</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4" name="Picture 3"/>
          <p:cNvPicPr>
            <a:picLocks noChangeAspect="1"/>
          </p:cNvPicPr>
          <p:nvPr/>
        </p:nvPicPr>
        <p:blipFill>
          <a:blip r:embed="rId5"/>
          <a:stretch>
            <a:fillRect/>
          </a:stretch>
        </p:blipFill>
        <p:spPr>
          <a:xfrm>
            <a:off x="2518671" y="1505558"/>
            <a:ext cx="6468137" cy="4795467"/>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391887434"/>
      </p:ext>
    </p:extLst>
  </p:cSld>
  <p:clrMapOvr>
    <a:masterClrMapping/>
  </p:clrMapOvr>
  <p:transition spd="med">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09146" y="1782120"/>
            <a:ext cx="3381732" cy="3231654"/>
          </a:xfrm>
          <a:prstGeom prst="rect">
            <a:avLst/>
          </a:prstGeom>
        </p:spPr>
        <p:txBody>
          <a:bodyPr wrap="square">
            <a:spAutoFit/>
          </a:bodyPr>
          <a:lstStyle/>
          <a:p>
            <a:pPr marL="0" lvl="1">
              <a:spcBef>
                <a:spcPct val="20000"/>
              </a:spcBef>
            </a:pPr>
            <a:r>
              <a:rPr lang="pl-PL" sz="2400" b="1" dirty="0" smtClean="0">
                <a:solidFill>
                  <a:srgbClr val="1F497D"/>
                </a:solidFill>
              </a:rPr>
              <a:t>USA</a:t>
            </a:r>
          </a:p>
          <a:p>
            <a:pPr marL="0" lvl="1">
              <a:spcBef>
                <a:spcPct val="20000"/>
              </a:spcBef>
            </a:pPr>
            <a:r>
              <a:rPr lang="en-US" sz="2000" dirty="0">
                <a:solidFill>
                  <a:srgbClr val="0070C0"/>
                </a:solidFill>
              </a:rPr>
              <a:t>The Air Quality Index on the EPA (Environmental Protection Agency) </a:t>
            </a:r>
            <a:r>
              <a:rPr lang="en-US" sz="2000" dirty="0" smtClean="0">
                <a:solidFill>
                  <a:srgbClr val="0070C0"/>
                </a:solidFill>
              </a:rPr>
              <a:t>website</a:t>
            </a:r>
            <a:endParaRPr lang="pl-PL" sz="2000" dirty="0" smtClean="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a:t>
            </a:r>
            <a:r>
              <a:rPr lang="pl-PL" sz="2000" dirty="0" smtClean="0">
                <a:solidFill>
                  <a:srgbClr val="0070C0"/>
                </a:solidFill>
                <a:hlinkClick r:id="rId4"/>
              </a:rPr>
              <a:t>www3.epa.gov/airnow/aqi_brochure_02_14.pdf</a:t>
            </a:r>
            <a:endParaRPr lang="pl-PL" sz="2000" dirty="0" smtClean="0">
              <a:solidFill>
                <a:srgbClr val="0070C0"/>
              </a:solidFill>
            </a:endParaRPr>
          </a:p>
          <a:p>
            <a:pPr marL="0" lvl="1">
              <a:spcBef>
                <a:spcPct val="20000"/>
              </a:spcBef>
            </a:pPr>
            <a:endParaRPr lang="pl-PL" sz="2000" dirty="0" smtClean="0">
              <a:solidFill>
                <a:srgbClr val="0070C0"/>
              </a:solidFill>
            </a:endParaRPr>
          </a:p>
        </p:txBody>
      </p:sp>
      <p:pic>
        <p:nvPicPr>
          <p:cNvPr id="4" name="Picture 3"/>
          <p:cNvPicPr>
            <a:picLocks noChangeAspect="1"/>
          </p:cNvPicPr>
          <p:nvPr/>
        </p:nvPicPr>
        <p:blipFill>
          <a:blip r:embed="rId5"/>
          <a:stretch>
            <a:fillRect/>
          </a:stretch>
        </p:blipFill>
        <p:spPr>
          <a:xfrm>
            <a:off x="3631358" y="447253"/>
            <a:ext cx="5269753" cy="5887190"/>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453406397"/>
      </p:ext>
    </p:extLst>
  </p:cSld>
  <p:clrMapOvr>
    <a:masterClrMapping/>
  </p:clrMapOvr>
  <p:transition spd="med">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379215" cy="3908762"/>
          </a:xfrm>
          <a:prstGeom prst="rect">
            <a:avLst/>
          </a:prstGeom>
        </p:spPr>
        <p:txBody>
          <a:bodyPr wrap="square">
            <a:spAutoFit/>
          </a:bodyPr>
          <a:lstStyle/>
          <a:p>
            <a:pPr marL="0" lvl="1">
              <a:spcBef>
                <a:spcPct val="20000"/>
              </a:spcBef>
            </a:pPr>
            <a:r>
              <a:rPr lang="pl-PL" sz="2400" b="1" dirty="0" smtClean="0">
                <a:solidFill>
                  <a:srgbClr val="1F497D"/>
                </a:solidFill>
              </a:rPr>
              <a:t>USA</a:t>
            </a:r>
          </a:p>
          <a:p>
            <a:pPr marL="0" lvl="1">
              <a:spcBef>
                <a:spcPct val="20000"/>
              </a:spcBef>
            </a:pPr>
            <a:r>
              <a:rPr lang="pl-PL" sz="2000" dirty="0" smtClean="0">
                <a:solidFill>
                  <a:srgbClr val="0070C0"/>
                </a:solidFill>
              </a:rPr>
              <a:t>- Indexation legend</a:t>
            </a:r>
          </a:p>
          <a:p>
            <a:pPr marL="0" lvl="1">
              <a:spcBef>
                <a:spcPct val="20000"/>
              </a:spcBef>
            </a:pP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a:t>
            </a:r>
            <a:r>
              <a:rPr lang="pl-PL" sz="2000" dirty="0" smtClean="0">
                <a:solidFill>
                  <a:srgbClr val="0070C0"/>
                </a:solidFill>
                <a:hlinkClick r:id="rId4"/>
              </a:rPr>
              <a:t>airnow.gov/index.cfm?action=aqibasics.aqi</a:t>
            </a:r>
            <a:endParaRPr lang="pl-PL" sz="2000" dirty="0" smtClean="0">
              <a:solidFill>
                <a:srgbClr val="0070C0"/>
              </a:solidFill>
            </a:endParaRPr>
          </a:p>
          <a:p>
            <a:pPr marL="0" lvl="1">
              <a:spcBef>
                <a:spcPct val="20000"/>
              </a:spcBef>
            </a:pPr>
            <a:r>
              <a:rPr lang="pl-PL" sz="2000" dirty="0">
                <a:solidFill>
                  <a:srgbClr val="0070C0"/>
                </a:solidFill>
                <a:hlinkClick r:id="rId5"/>
              </a:rPr>
              <a:t>https://</a:t>
            </a:r>
            <a:r>
              <a:rPr lang="pl-PL" sz="2000" dirty="0" smtClean="0">
                <a:solidFill>
                  <a:srgbClr val="0070C0"/>
                </a:solidFill>
                <a:hlinkClick r:id="rId5"/>
              </a:rPr>
              <a:t>www3.epa.gov/airnow/aqi_brochure_02_14.pdf</a:t>
            </a:r>
            <a:endParaRPr lang="pl-PL" sz="2000" dirty="0" smtClean="0">
              <a:solidFill>
                <a:srgbClr val="0070C0"/>
              </a:solidFill>
            </a:endParaRPr>
          </a:p>
        </p:txBody>
      </p:sp>
      <p:pic>
        <p:nvPicPr>
          <p:cNvPr id="4" name="Picture 3"/>
          <p:cNvPicPr>
            <a:picLocks noChangeAspect="1"/>
          </p:cNvPicPr>
          <p:nvPr/>
        </p:nvPicPr>
        <p:blipFill>
          <a:blip r:embed="rId6"/>
          <a:stretch>
            <a:fillRect/>
          </a:stretch>
        </p:blipFill>
        <p:spPr>
          <a:xfrm>
            <a:off x="2637318" y="1416460"/>
            <a:ext cx="5228274" cy="4945969"/>
          </a:xfrm>
          <a:prstGeom prst="rect">
            <a:avLst/>
          </a:prstGeom>
        </p:spPr>
      </p:pic>
      <p:pic>
        <p:nvPicPr>
          <p:cNvPr id="13" name="Picture 12"/>
          <p:cNvPicPr>
            <a:picLocks noChangeAspect="1"/>
          </p:cNvPicPr>
          <p:nvPr/>
        </p:nvPicPr>
        <p:blipFill>
          <a:blip r:embed="rId7"/>
          <a:stretch>
            <a:fillRect/>
          </a:stretch>
        </p:blipFill>
        <p:spPr>
          <a:xfrm>
            <a:off x="5308847" y="337351"/>
            <a:ext cx="3717007" cy="3971161"/>
          </a:xfrm>
          <a:prstGeom prst="rect">
            <a:avLst/>
          </a:prstGeom>
        </p:spPr>
      </p:pic>
      <p:grpSp>
        <p:nvGrpSpPr>
          <p:cNvPr id="14" name="Group 3"/>
          <p:cNvGrpSpPr>
            <a:grpSpLocks noChangeAspect="1"/>
          </p:cNvGrpSpPr>
          <p:nvPr/>
        </p:nvGrpSpPr>
        <p:grpSpPr bwMode="auto">
          <a:xfrm>
            <a:off x="442354" y="6362429"/>
            <a:ext cx="4500798" cy="411137"/>
            <a:chOff x="14858" y="6031800"/>
            <a:chExt cx="7310482" cy="703818"/>
          </a:xfrm>
        </p:grpSpPr>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7"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573628649"/>
      </p:ext>
    </p:extLst>
  </p:cSld>
  <p:clrMapOvr>
    <a:masterClrMapping/>
  </p:clrMapOvr>
  <p:transition spd="med">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3" y="1533545"/>
            <a:ext cx="2379215" cy="3785652"/>
          </a:xfrm>
          <a:prstGeom prst="rect">
            <a:avLst/>
          </a:prstGeom>
        </p:spPr>
        <p:txBody>
          <a:bodyPr wrap="square">
            <a:spAutoFit/>
          </a:bodyPr>
          <a:lstStyle/>
          <a:p>
            <a:pPr marL="0" lvl="1">
              <a:spcBef>
                <a:spcPct val="20000"/>
              </a:spcBef>
            </a:pPr>
            <a:r>
              <a:rPr lang="pl-PL" sz="2400" b="1" dirty="0" smtClean="0">
                <a:solidFill>
                  <a:srgbClr val="1F497D"/>
                </a:solidFill>
              </a:rPr>
              <a:t>USA - EPA</a:t>
            </a:r>
          </a:p>
          <a:p>
            <a:pPr marL="0" lvl="1">
              <a:spcBef>
                <a:spcPct val="20000"/>
              </a:spcBef>
            </a:pPr>
            <a:r>
              <a:rPr lang="pl-PL" sz="2000" dirty="0">
                <a:solidFill>
                  <a:srgbClr val="0070C0"/>
                </a:solidFill>
              </a:rPr>
              <a:t>Interactive air quality data </a:t>
            </a:r>
            <a:r>
              <a:rPr lang="pl-PL" sz="2000" dirty="0" smtClean="0">
                <a:solidFill>
                  <a:srgbClr val="0070C0"/>
                </a:solidFill>
              </a:rPr>
              <a:t>map</a:t>
            </a:r>
            <a:endParaRPr lang="pl-PL" sz="2000" dirty="0">
              <a:solidFill>
                <a:srgbClr val="0070C0"/>
              </a:solidFill>
            </a:endParaRPr>
          </a:p>
          <a:p>
            <a:pPr marL="0" lvl="1">
              <a:spcBef>
                <a:spcPct val="20000"/>
              </a:spcBef>
            </a:pPr>
            <a:endParaRPr lang="pl-PL" sz="2000" dirty="0" smtClean="0">
              <a:solidFill>
                <a:srgbClr val="0070C0"/>
              </a:solidFill>
            </a:endParaRPr>
          </a:p>
          <a:p>
            <a:pPr marL="0" lvl="1">
              <a:spcBef>
                <a:spcPct val="20000"/>
              </a:spcBef>
            </a:pPr>
            <a:endParaRPr lang="pl-PL" sz="2000" dirty="0">
              <a:solidFill>
                <a:srgbClr val="0070C0"/>
              </a:solidFill>
            </a:endParaRPr>
          </a:p>
          <a:p>
            <a:pPr marL="0" lvl="1">
              <a:spcBef>
                <a:spcPct val="20000"/>
              </a:spcBef>
            </a:pPr>
            <a:r>
              <a:rPr lang="pl-PL" sz="2000" dirty="0">
                <a:solidFill>
                  <a:srgbClr val="0070C0"/>
                </a:solidFill>
                <a:hlinkClick r:id="rId4"/>
              </a:rPr>
              <a:t>https://</a:t>
            </a:r>
            <a:r>
              <a:rPr lang="pl-PL" sz="2000" dirty="0" smtClean="0">
                <a:solidFill>
                  <a:srgbClr val="0070C0"/>
                </a:solidFill>
                <a:hlinkClick r:id="rId4"/>
              </a:rPr>
              <a:t>www.epa.gov/outdoor-air-quality-data/interactive-map-air-quality-monitors</a:t>
            </a:r>
            <a:endParaRPr lang="pl-PL" sz="2000" dirty="0" smtClean="0">
              <a:solidFill>
                <a:srgbClr val="0070C0"/>
              </a:solidFill>
            </a:endParaRPr>
          </a:p>
        </p:txBody>
      </p:sp>
      <p:pic>
        <p:nvPicPr>
          <p:cNvPr id="3" name="Picture 2"/>
          <p:cNvPicPr>
            <a:picLocks noChangeAspect="1"/>
          </p:cNvPicPr>
          <p:nvPr/>
        </p:nvPicPr>
        <p:blipFill>
          <a:blip r:embed="rId5"/>
          <a:stretch>
            <a:fillRect/>
          </a:stretch>
        </p:blipFill>
        <p:spPr>
          <a:xfrm>
            <a:off x="3028246" y="1159943"/>
            <a:ext cx="5930766" cy="5169069"/>
          </a:xfrm>
          <a:prstGeom prst="rect">
            <a:avLst/>
          </a:prstGeom>
        </p:spPr>
      </p:pic>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349962352"/>
      </p:ext>
    </p:extLst>
  </p:cSld>
  <p:clrMapOvr>
    <a:masterClrMapping/>
  </p:clrMapOvr>
  <p:transition spd="med">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60874" y="1362234"/>
            <a:ext cx="8755602" cy="1138773"/>
          </a:xfrm>
          <a:prstGeom prst="rect">
            <a:avLst/>
          </a:prstGeom>
        </p:spPr>
        <p:txBody>
          <a:bodyPr wrap="square">
            <a:spAutoFit/>
          </a:bodyPr>
          <a:lstStyle/>
          <a:p>
            <a:pPr marL="0" lvl="1">
              <a:spcBef>
                <a:spcPct val="20000"/>
              </a:spcBef>
            </a:pPr>
            <a:r>
              <a:rPr lang="pl-PL" sz="2400" b="1" dirty="0" smtClean="0">
                <a:solidFill>
                  <a:srgbClr val="1F497D"/>
                </a:solidFill>
              </a:rPr>
              <a:t>USA </a:t>
            </a:r>
            <a:r>
              <a:rPr lang="pl-PL" sz="2000" dirty="0" smtClean="0">
                <a:solidFill>
                  <a:srgbClr val="0070C0"/>
                </a:solidFill>
              </a:rPr>
              <a:t>– option to add all individual layers on the map....</a:t>
            </a:r>
            <a:endParaRPr lang="pl-PL" sz="2000" dirty="0">
              <a:solidFill>
                <a:srgbClr val="0070C0"/>
              </a:solidFill>
            </a:endParaRPr>
          </a:p>
          <a:p>
            <a:pPr marL="0" lvl="1">
              <a:spcBef>
                <a:spcPct val="20000"/>
              </a:spcBef>
            </a:pPr>
            <a:r>
              <a:rPr lang="pl-PL" sz="2000" dirty="0">
                <a:solidFill>
                  <a:srgbClr val="0070C0"/>
                </a:solidFill>
                <a:hlinkClick r:id="rId4"/>
              </a:rPr>
              <a:t>https://epa.maps.arcgis.com/apps/webappviewer/index.html?id=5f239fd3e72f424f98ef3d5def547eb5&amp;extent=-146.2334,13.1913,-</a:t>
            </a:r>
            <a:r>
              <a:rPr lang="pl-PL" sz="2000" dirty="0" smtClean="0">
                <a:solidFill>
                  <a:srgbClr val="0070C0"/>
                </a:solidFill>
                <a:hlinkClick r:id="rId4"/>
              </a:rPr>
              <a:t>46.3896,56.5319</a:t>
            </a:r>
            <a:endParaRPr lang="pl-PL" sz="2000" dirty="0" smtClean="0">
              <a:solidFill>
                <a:srgbClr val="0070C0"/>
              </a:solidFill>
            </a:endParaRPr>
          </a:p>
        </p:txBody>
      </p:sp>
      <p:pic>
        <p:nvPicPr>
          <p:cNvPr id="4" name="Picture 3"/>
          <p:cNvPicPr>
            <a:picLocks noChangeAspect="1"/>
          </p:cNvPicPr>
          <p:nvPr/>
        </p:nvPicPr>
        <p:blipFill>
          <a:blip r:embed="rId5"/>
          <a:stretch>
            <a:fillRect/>
          </a:stretch>
        </p:blipFill>
        <p:spPr>
          <a:xfrm>
            <a:off x="142043" y="2502070"/>
            <a:ext cx="8544272" cy="4156673"/>
          </a:xfrm>
          <a:prstGeom prst="rect">
            <a:avLst/>
          </a:prstGeom>
        </p:spPr>
      </p:pic>
      <p:sp>
        <p:nvSpPr>
          <p:cNvPr id="12"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587041052"/>
      </p:ext>
    </p:extLst>
  </p:cSld>
  <p:clrMapOvr>
    <a:masterClrMapping/>
  </p:clrMapOvr>
  <p:transition spd="med">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15.5 </a:t>
            </a:r>
            <a:r>
              <a:rPr lang="hr-HR" sz="2800" b="1" dirty="0">
                <a:solidFill>
                  <a:schemeClr val="tx2"/>
                </a:solidFill>
                <a:effectLst>
                  <a:glow>
                    <a:srgbClr val="7F7F7F">
                      <a:alpha val="35000"/>
                    </a:srgbClr>
                  </a:glow>
                </a:effectLst>
              </a:rPr>
              <a:t>EXAMPLES</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236609" y="1492180"/>
            <a:ext cx="2009442" cy="2123658"/>
          </a:xfrm>
          <a:prstGeom prst="rect">
            <a:avLst/>
          </a:prstGeom>
        </p:spPr>
        <p:txBody>
          <a:bodyPr wrap="square">
            <a:spAutoFit/>
          </a:bodyPr>
          <a:lstStyle/>
          <a:p>
            <a:pPr marL="0" lvl="1">
              <a:spcBef>
                <a:spcPct val="20000"/>
              </a:spcBef>
            </a:pPr>
            <a:r>
              <a:rPr lang="pl-PL" sz="2400" b="1" dirty="0" smtClean="0">
                <a:solidFill>
                  <a:srgbClr val="1F497D"/>
                </a:solidFill>
              </a:rPr>
              <a:t>USA </a:t>
            </a:r>
          </a:p>
          <a:p>
            <a:pPr marL="0" lvl="1">
              <a:spcBef>
                <a:spcPct val="20000"/>
              </a:spcBef>
            </a:pPr>
            <a:r>
              <a:rPr lang="pl-PL" sz="2000" dirty="0" smtClean="0">
                <a:solidFill>
                  <a:srgbClr val="0070C0"/>
                </a:solidFill>
              </a:rPr>
              <a:t>Viewing is possible also through Google Earth App....</a:t>
            </a:r>
          </a:p>
          <a:p>
            <a:pPr marL="0" lvl="1">
              <a:spcBef>
                <a:spcPct val="20000"/>
              </a:spcBef>
            </a:pPr>
            <a:endParaRPr lang="pl-PL" sz="2000" dirty="0" smtClean="0">
              <a:solidFill>
                <a:srgbClr val="0070C0"/>
              </a:solidFill>
            </a:endParaRPr>
          </a:p>
        </p:txBody>
      </p:sp>
      <p:pic>
        <p:nvPicPr>
          <p:cNvPr id="12" name="Picture 11"/>
          <p:cNvPicPr>
            <a:picLocks noChangeAspect="1"/>
          </p:cNvPicPr>
          <p:nvPr/>
        </p:nvPicPr>
        <p:blipFill>
          <a:blip r:embed="rId4"/>
          <a:stretch>
            <a:fillRect/>
          </a:stretch>
        </p:blipFill>
        <p:spPr>
          <a:xfrm>
            <a:off x="2339296" y="1360114"/>
            <a:ext cx="6679168" cy="4480672"/>
          </a:xfrm>
          <a:prstGeom prst="rect">
            <a:avLst/>
          </a:prstGeom>
        </p:spPr>
      </p:pic>
      <p:grpSp>
        <p:nvGrpSpPr>
          <p:cNvPr id="13" name="Group 3"/>
          <p:cNvGrpSpPr>
            <a:grpSpLocks noChangeAspect="1"/>
          </p:cNvGrpSpPr>
          <p:nvPr/>
        </p:nvGrpSpPr>
        <p:grpSpPr bwMode="auto">
          <a:xfrm>
            <a:off x="442354" y="6362429"/>
            <a:ext cx="4500798" cy="411137"/>
            <a:chOff x="14858" y="6031800"/>
            <a:chExt cx="7310482" cy="703818"/>
          </a:xfrm>
        </p:grpSpPr>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6"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1652514486"/>
      </p:ext>
    </p:extLst>
  </p:cSld>
  <p:clrMapOvr>
    <a:masterClrMapping/>
  </p:clrMapOvr>
  <p:transition spd="med">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THANK YOU FOR YOUR ATTENTION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82831"/>
            <a:ext cx="5463568" cy="66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8"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marR="0" lvl="1" indent="0" algn="just" defTabSz="914400" rtl="0" eaLnBrk="1" fontAlgn="base" latinLnBrk="0" hangingPunct="1">
              <a:lnSpc>
                <a:spcPct val="100000"/>
              </a:lnSpc>
              <a:spcBef>
                <a:spcPct val="20000"/>
              </a:spcBef>
              <a:spcAft>
                <a:spcPct val="0"/>
              </a:spcAft>
              <a:buClrTx/>
              <a:buSzTx/>
              <a:buFontTx/>
              <a:buNone/>
              <a:tabLst/>
              <a:defRPr/>
            </a:pPr>
            <a:r>
              <a:rPr kumimoji="0" lang="en-US" sz="1600" b="1" i="1" u="sng" strike="noStrike" kern="1200" cap="none" spc="0" normalizeH="0" baseline="0" noProof="0" dirty="0">
                <a:ln>
                  <a:noFill/>
                </a:ln>
                <a:solidFill>
                  <a:srgbClr val="1F497D"/>
                </a:solidFill>
                <a:effectLst/>
                <a:uLnTx/>
                <a:uFillTx/>
                <a:latin typeface="Calibri" pitchFamily="34" charset="0"/>
                <a:ea typeface="+mn-ea"/>
                <a:cs typeface="Arial" charset="0"/>
              </a:rPr>
              <a:t>Disclaimer:</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 The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content</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s</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of this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publication</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are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the</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sole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responsibility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of EKONERG </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Energy</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Research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and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Environmental</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Protection</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Institute</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Ltd.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and</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can in</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 no </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way be taken </a:t>
            </a:r>
            <a:r>
              <a:rPr kumimoji="0" lang="hr-HR"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t</a:t>
            </a:r>
            <a:r>
              <a:rPr kumimoji="0" lang="en-US" sz="1600" b="1" i="1" u="none" strike="noStrike" kern="1200" cap="none" spc="0" normalizeH="0" baseline="0" noProof="0" dirty="0" smtClean="0">
                <a:ln>
                  <a:noFill/>
                </a:ln>
                <a:solidFill>
                  <a:srgbClr val="1F497D"/>
                </a:solidFill>
                <a:effectLst/>
                <a:uLnTx/>
                <a:uFillTx/>
                <a:latin typeface="Calibri" pitchFamily="34" charset="0"/>
                <a:ea typeface="+mn-ea"/>
                <a:cs typeface="Arial" charset="0"/>
              </a:rPr>
              <a:t>o reflect the </a:t>
            </a:r>
            <a:r>
              <a:rPr kumimoji="0" lang="en-US" sz="1600" b="1" i="1" u="none" strike="noStrike" kern="1200" cap="none" spc="0" normalizeH="0" baseline="0" noProof="0" dirty="0">
                <a:ln>
                  <a:noFill/>
                </a:ln>
                <a:solidFill>
                  <a:srgbClr val="1F497D"/>
                </a:solidFill>
                <a:effectLst/>
                <a:uLnTx/>
                <a:uFillTx/>
                <a:latin typeface="Calibri" pitchFamily="34" charset="0"/>
                <a:ea typeface="+mn-ea"/>
                <a:cs typeface="Arial" charset="0"/>
              </a:rPr>
              <a:t>views of the European Union</a:t>
            </a:r>
            <a:endParaRPr kumimoji="0" lang="hr-HR" sz="1600" b="1" i="1" u="none" strike="noStrike" kern="1200" cap="none" spc="0" normalizeH="0" baseline="0" noProof="0" dirty="0">
              <a:ln>
                <a:noFill/>
              </a:ln>
              <a:solidFill>
                <a:srgbClr val="1F497D"/>
              </a:solidFill>
              <a:effectLst/>
              <a:uLnTx/>
              <a:uFillTx/>
              <a:latin typeface="Calibri" pitchFamily="34" charset="0"/>
              <a:ea typeface="+mn-ea"/>
              <a:cs typeface="Arial" charset="0"/>
            </a:endParaRPr>
          </a:p>
        </p:txBody>
      </p:sp>
      <p:sp>
        <p:nvSpPr>
          <p:cNvPr id="16"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4F81BD">
                    <a:lumMod val="50000"/>
                  </a:srgbClr>
                </a:solidFill>
                <a:effectLst/>
                <a:uLnTx/>
                <a:uFillTx/>
                <a:latin typeface="Calibri"/>
                <a:ea typeface="+mn-ea"/>
                <a:cs typeface="+mn-cs"/>
              </a:rPr>
              <a:t>This project is funded by the European Union</a:t>
            </a:r>
            <a:endParaRPr kumimoji="0" lang="en-GB" sz="10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pic>
        <p:nvPicPr>
          <p:cNvPr id="17"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857019" cy="618958"/>
          </a:xfrm>
          <a:prstGeom prst="rect">
            <a:avLst/>
          </a:prstGeom>
        </p:spPr>
      </p:pic>
      <p:sp>
        <p:nvSpPr>
          <p:cNvPr id="19" name="Rectangle 18"/>
          <p:cNvSpPr/>
          <p:nvPr/>
        </p:nvSpPr>
        <p:spPr bwMode="auto">
          <a:xfrm>
            <a:off x="3049588" y="920931"/>
            <a:ext cx="3332964"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srgbClr val="7F7F7F"/>
                </a:solidFill>
                <a:effectLst/>
                <a:uLnTx/>
                <a:uFillTx/>
                <a:latin typeface="Arial Narrow" panose="020B0606020202030204" pitchFamily="34" charset="0"/>
                <a:ea typeface="+mn-ea"/>
                <a:cs typeface="Arial" charset="0"/>
              </a:rPr>
              <a:t>Energy </a:t>
            </a:r>
            <a:r>
              <a:rPr kumimoji="0" lang="hr-HR" sz="1200" b="0" i="0" u="none" strike="noStrike" kern="1200" cap="none" spc="0" normalizeH="0" baseline="0" noProof="0" dirty="0" smtClean="0">
                <a:ln>
                  <a:noFill/>
                </a:ln>
                <a:solidFill>
                  <a:srgbClr val="7F7F7F"/>
                </a:solidFill>
                <a:effectLst/>
                <a:uLnTx/>
                <a:uFillTx/>
                <a:latin typeface="Arial Narrow" panose="020B0606020202030204" pitchFamily="34" charset="0"/>
                <a:ea typeface="+mn-ea"/>
                <a:cs typeface="Arial" charset="0"/>
              </a:rPr>
              <a:t>R</a:t>
            </a:r>
            <a:r>
              <a:rPr kumimoji="0" lang="en-US" sz="1200" b="0" i="0" u="none" strike="noStrike" kern="1200" cap="none" spc="0" normalizeH="0" baseline="0" noProof="0" dirty="0" err="1" smtClean="0">
                <a:ln>
                  <a:noFill/>
                </a:ln>
                <a:solidFill>
                  <a:srgbClr val="7F7F7F"/>
                </a:solidFill>
                <a:effectLst/>
                <a:uLnTx/>
                <a:uFillTx/>
                <a:latin typeface="Arial Narrow" panose="020B0606020202030204" pitchFamily="34" charset="0"/>
                <a:ea typeface="+mn-ea"/>
                <a:cs typeface="Arial" charset="0"/>
              </a:rPr>
              <a:t>esearch</a:t>
            </a:r>
            <a:r>
              <a:rPr kumimoji="0" lang="en-US" sz="1200" b="0" i="0" u="none" strike="noStrike" kern="1200" cap="none" spc="0" normalizeH="0" baseline="0" noProof="0" dirty="0" smtClean="0">
                <a:ln>
                  <a:noFill/>
                </a:ln>
                <a:solidFill>
                  <a:srgbClr val="7F7F7F"/>
                </a:solidFill>
                <a:effectLst/>
                <a:uLnTx/>
                <a:uFillTx/>
                <a:latin typeface="Arial Narrow" panose="020B0606020202030204" pitchFamily="34" charset="0"/>
                <a:ea typeface="+mn-ea"/>
                <a:cs typeface="Arial" charset="0"/>
              </a:rPr>
              <a:t> and Environmental Protection Institute</a:t>
            </a:r>
            <a:endParaRPr kumimoji="0" lang="en-US" sz="1200" b="0" i="0" u="none" strike="noStrike" kern="1200" cap="none" spc="0" normalizeH="0" baseline="0" noProof="0" dirty="0">
              <a:ln>
                <a:noFill/>
              </a:ln>
              <a:solidFill>
                <a:srgbClr val="7F7F7F"/>
              </a:solidFill>
              <a:effectLst/>
              <a:uLnTx/>
              <a:uFillTx/>
              <a:latin typeface="Arial Narrow" pitchFamily="34" charset="0"/>
              <a:ea typeface="+mn-ea"/>
              <a:cs typeface="Arial" charset="0"/>
            </a:endParaRPr>
          </a:p>
        </p:txBody>
      </p:sp>
    </p:spTree>
    <p:extLst>
      <p:ext uri="{BB962C8B-B14F-4D97-AF65-F5344CB8AC3E}">
        <p14:creationId xmlns:p14="http://schemas.microsoft.com/office/powerpoint/2010/main" val="524511751"/>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a:t>
            </a:r>
            <a:r>
              <a:rPr lang="hr-HR" sz="2800" b="1" dirty="0">
                <a:solidFill>
                  <a:schemeClr val="tx2"/>
                </a:solidFill>
                <a:effectLst>
                  <a:glow>
                    <a:srgbClr val="7F7F7F">
                      <a:alpha val="35000"/>
                    </a:srgbClr>
                  </a:glow>
                </a:effectLst>
              </a:rPr>
              <a:t>REASONS FOR WEB REPORTING </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4401205"/>
          </a:xfrm>
          <a:prstGeom prst="rect">
            <a:avLst/>
          </a:prstGeom>
        </p:spPr>
        <p:txBody>
          <a:bodyPr wrap="square">
            <a:spAutoFit/>
          </a:bodyPr>
          <a:lstStyle/>
          <a:p>
            <a:pPr marL="0" lvl="1">
              <a:spcBef>
                <a:spcPct val="20000"/>
              </a:spcBef>
            </a:pPr>
            <a:r>
              <a:rPr lang="en-US" sz="2400" b="1" dirty="0">
                <a:solidFill>
                  <a:srgbClr val="1F497D"/>
                </a:solidFill>
              </a:rPr>
              <a:t>The Ordinance on Air Quality Monitoring (OG 79/17) </a:t>
            </a:r>
            <a:r>
              <a:rPr lang="pl-PL" sz="2400" dirty="0" smtClean="0">
                <a:solidFill>
                  <a:srgbClr val="0070C0"/>
                </a:solidFill>
              </a:rPr>
              <a:t> - </a:t>
            </a:r>
            <a:r>
              <a:rPr lang="en-US" sz="2400" dirty="0">
                <a:solidFill>
                  <a:srgbClr val="0070C0"/>
                </a:solidFill>
              </a:rPr>
              <a:t> also prescribes the manner of regular public </a:t>
            </a:r>
            <a:r>
              <a:rPr lang="en-US" sz="2400" dirty="0" smtClean="0">
                <a:solidFill>
                  <a:srgbClr val="0070C0"/>
                </a:solidFill>
              </a:rPr>
              <a:t>inform</a:t>
            </a:r>
            <a:r>
              <a:rPr lang="hr-HR" sz="2400" dirty="0" err="1" smtClean="0">
                <a:solidFill>
                  <a:srgbClr val="0070C0"/>
                </a:solidFill>
              </a:rPr>
              <a:t>ing</a:t>
            </a:r>
            <a:r>
              <a:rPr lang="pl-PL" sz="2400" dirty="0" smtClean="0">
                <a:solidFill>
                  <a:srgbClr val="0070C0"/>
                </a:solidFill>
              </a:rPr>
              <a:t>.</a:t>
            </a:r>
            <a:endParaRPr lang="pl-PL" sz="2400" dirty="0">
              <a:solidFill>
                <a:srgbClr val="0070C0"/>
              </a:solidFill>
            </a:endParaRPr>
          </a:p>
          <a:p>
            <a:pPr marL="0" lvl="1">
              <a:spcBef>
                <a:spcPct val="20000"/>
              </a:spcBef>
            </a:pPr>
            <a:r>
              <a:rPr lang="pl-PL" sz="2000" b="1" dirty="0" smtClean="0">
                <a:solidFill>
                  <a:srgbClr val="0070C0"/>
                </a:solidFill>
              </a:rPr>
              <a:t>PUBLIC INFORMING</a:t>
            </a:r>
            <a:r>
              <a:rPr lang="pl-PL" sz="2000" dirty="0" smtClean="0">
                <a:solidFill>
                  <a:srgbClr val="0070C0"/>
                </a:solidFill>
              </a:rPr>
              <a:t>- Article 25</a:t>
            </a:r>
          </a:p>
          <a:p>
            <a:pPr marL="0" lvl="1">
              <a:spcBef>
                <a:spcPct val="20000"/>
              </a:spcBef>
            </a:pPr>
            <a:r>
              <a:rPr lang="en-US" sz="2000" dirty="0">
                <a:solidFill>
                  <a:srgbClr val="0070C0"/>
                </a:solidFill>
              </a:rPr>
              <a:t>The Ministry, the </a:t>
            </a:r>
            <a:r>
              <a:rPr lang="hr-HR" sz="2000" dirty="0" err="1" smtClean="0">
                <a:solidFill>
                  <a:srgbClr val="0070C0"/>
                </a:solidFill>
              </a:rPr>
              <a:t>Meteorological</a:t>
            </a:r>
            <a:r>
              <a:rPr lang="hr-HR" sz="2000" dirty="0" smtClean="0">
                <a:solidFill>
                  <a:srgbClr val="0070C0"/>
                </a:solidFill>
              </a:rPr>
              <a:t> </a:t>
            </a:r>
            <a:r>
              <a:rPr lang="hr-HR" sz="2000" dirty="0" err="1" smtClean="0">
                <a:solidFill>
                  <a:srgbClr val="0070C0"/>
                </a:solidFill>
              </a:rPr>
              <a:t>and</a:t>
            </a:r>
            <a:r>
              <a:rPr lang="hr-HR" sz="2000" dirty="0" smtClean="0">
                <a:solidFill>
                  <a:srgbClr val="0070C0"/>
                </a:solidFill>
              </a:rPr>
              <a:t> </a:t>
            </a:r>
            <a:r>
              <a:rPr lang="hr-HR" sz="2000" dirty="0" err="1" smtClean="0">
                <a:solidFill>
                  <a:srgbClr val="0070C0"/>
                </a:solidFill>
              </a:rPr>
              <a:t>Hydrological</a:t>
            </a:r>
            <a:r>
              <a:rPr lang="hr-HR" sz="2000" dirty="0" smtClean="0">
                <a:solidFill>
                  <a:srgbClr val="0070C0"/>
                </a:solidFill>
              </a:rPr>
              <a:t> Service</a:t>
            </a:r>
            <a:r>
              <a:rPr lang="en-US" sz="2000" dirty="0" smtClean="0">
                <a:solidFill>
                  <a:srgbClr val="0070C0"/>
                </a:solidFill>
              </a:rPr>
              <a:t>, </a:t>
            </a:r>
            <a:r>
              <a:rPr lang="en-US" sz="2000" dirty="0">
                <a:solidFill>
                  <a:srgbClr val="0070C0"/>
                </a:solidFill>
              </a:rPr>
              <a:t>the local and regional self-government units and the Agency shall ensure that the public as well as relevant organizations such as environmental protection organizations, consumer protection organizations, organizations representing the interests of vulnerable population </a:t>
            </a:r>
            <a:r>
              <a:rPr lang="en-US" sz="2000" dirty="0" smtClean="0">
                <a:solidFill>
                  <a:srgbClr val="0070C0"/>
                </a:solidFill>
              </a:rPr>
              <a:t>groups</a:t>
            </a:r>
            <a:r>
              <a:rPr lang="hr-HR" sz="2000" dirty="0" smtClean="0">
                <a:solidFill>
                  <a:srgbClr val="0070C0"/>
                </a:solidFill>
              </a:rPr>
              <a:t>,</a:t>
            </a:r>
            <a:r>
              <a:rPr lang="en-US" sz="2000" dirty="0" smtClean="0">
                <a:solidFill>
                  <a:srgbClr val="0070C0"/>
                </a:solidFill>
              </a:rPr>
              <a:t> </a:t>
            </a:r>
            <a:r>
              <a:rPr lang="hr-HR" sz="2000" dirty="0" err="1" smtClean="0">
                <a:solidFill>
                  <a:srgbClr val="0070C0"/>
                </a:solidFill>
              </a:rPr>
              <a:t>other</a:t>
            </a:r>
            <a:r>
              <a:rPr lang="hr-HR" sz="2000" dirty="0" smtClean="0">
                <a:solidFill>
                  <a:srgbClr val="0070C0"/>
                </a:solidFill>
              </a:rPr>
              <a:t> </a:t>
            </a:r>
            <a:r>
              <a:rPr lang="en-US" sz="2000" dirty="0" smtClean="0">
                <a:solidFill>
                  <a:srgbClr val="0070C0"/>
                </a:solidFill>
              </a:rPr>
              <a:t>relevant </a:t>
            </a:r>
            <a:r>
              <a:rPr lang="hr-HR" sz="2000" dirty="0" err="1" smtClean="0">
                <a:solidFill>
                  <a:srgbClr val="0070C0"/>
                </a:solidFill>
              </a:rPr>
              <a:t>health</a:t>
            </a:r>
            <a:r>
              <a:rPr lang="hr-HR" sz="2000" dirty="0" smtClean="0">
                <a:solidFill>
                  <a:srgbClr val="0070C0"/>
                </a:solidFill>
              </a:rPr>
              <a:t> </a:t>
            </a:r>
            <a:r>
              <a:rPr lang="en-US" sz="2000" dirty="0" smtClean="0">
                <a:solidFill>
                  <a:srgbClr val="0070C0"/>
                </a:solidFill>
              </a:rPr>
              <a:t>protection </a:t>
            </a:r>
            <a:r>
              <a:rPr lang="hr-HR" sz="2000" dirty="0" err="1" smtClean="0">
                <a:solidFill>
                  <a:srgbClr val="0070C0"/>
                </a:solidFill>
              </a:rPr>
              <a:t>authorities</a:t>
            </a:r>
            <a:r>
              <a:rPr lang="hr-HR" sz="2000" dirty="0" smtClean="0">
                <a:solidFill>
                  <a:srgbClr val="0070C0"/>
                </a:solidFill>
              </a:rPr>
              <a:t> </a:t>
            </a:r>
            <a:r>
              <a:rPr lang="en-US" sz="2000" dirty="0" smtClean="0">
                <a:solidFill>
                  <a:srgbClr val="0070C0"/>
                </a:solidFill>
              </a:rPr>
              <a:t>and </a:t>
            </a:r>
            <a:r>
              <a:rPr lang="en-US" sz="2000" dirty="0">
                <a:solidFill>
                  <a:srgbClr val="0070C0"/>
                </a:solidFill>
              </a:rPr>
              <a:t>industrial associations, </a:t>
            </a:r>
            <a:r>
              <a:rPr lang="hr-HR" sz="2000" dirty="0" smtClean="0">
                <a:solidFill>
                  <a:srgbClr val="0070C0"/>
                </a:solidFill>
              </a:rPr>
              <a:t>are</a:t>
            </a:r>
            <a:r>
              <a:rPr lang="en-US" sz="2000" dirty="0" smtClean="0">
                <a:solidFill>
                  <a:srgbClr val="0070C0"/>
                </a:solidFill>
              </a:rPr>
              <a:t> </a:t>
            </a:r>
            <a:r>
              <a:rPr lang="en-US" sz="2000" dirty="0">
                <a:solidFill>
                  <a:srgbClr val="0070C0"/>
                </a:solidFill>
              </a:rPr>
              <a:t>informed in an appropriate and timely manner </a:t>
            </a:r>
            <a:r>
              <a:rPr lang="en-US" sz="2000" dirty="0" smtClean="0">
                <a:solidFill>
                  <a:srgbClr val="0070C0"/>
                </a:solidFill>
              </a:rPr>
              <a:t>o</a:t>
            </a:r>
            <a:r>
              <a:rPr lang="hr-HR" sz="2000" dirty="0" smtClean="0">
                <a:solidFill>
                  <a:srgbClr val="0070C0"/>
                </a:solidFill>
              </a:rPr>
              <a:t>n</a:t>
            </a:r>
            <a:r>
              <a:rPr lang="en-US" sz="2000" dirty="0" smtClean="0">
                <a:solidFill>
                  <a:srgbClr val="0070C0"/>
                </a:solidFill>
              </a:rPr>
              <a:t> </a:t>
            </a:r>
            <a:r>
              <a:rPr lang="en-US" sz="2000" dirty="0">
                <a:solidFill>
                  <a:srgbClr val="0070C0"/>
                </a:solidFill>
              </a:rPr>
              <a:t>the available information as follows:</a:t>
            </a:r>
            <a:endParaRPr lang="pl-PL" sz="2000" dirty="0" smtClean="0">
              <a:solidFill>
                <a:srgbClr val="0070C0"/>
              </a:solidFill>
            </a:endParaRPr>
          </a:p>
          <a:p>
            <a:pPr marL="0" lvl="1">
              <a:spcBef>
                <a:spcPct val="20000"/>
              </a:spcBef>
            </a:pPr>
            <a:r>
              <a:rPr lang="pl-PL" sz="2000" dirty="0" smtClean="0">
                <a:solidFill>
                  <a:srgbClr val="0070C0"/>
                </a:solidFill>
              </a:rPr>
              <a:t>– </a:t>
            </a:r>
            <a:r>
              <a:rPr lang="en-US" sz="2000" dirty="0">
                <a:solidFill>
                  <a:srgbClr val="0070C0"/>
                </a:solidFill>
              </a:rPr>
              <a:t> concentrations of </a:t>
            </a:r>
            <a:r>
              <a:rPr lang="en-US" sz="2000" b="1" dirty="0">
                <a:solidFill>
                  <a:srgbClr val="0070C0"/>
                </a:solidFill>
              </a:rPr>
              <a:t>sulfur dioxide, nitrogen dioxide and </a:t>
            </a:r>
            <a:r>
              <a:rPr lang="hr-HR" sz="2000" b="1" dirty="0" err="1" smtClean="0">
                <a:solidFill>
                  <a:srgbClr val="0070C0"/>
                </a:solidFill>
              </a:rPr>
              <a:t>particulate</a:t>
            </a:r>
            <a:r>
              <a:rPr lang="hr-HR" sz="2000" b="1" dirty="0" smtClean="0">
                <a:solidFill>
                  <a:srgbClr val="0070C0"/>
                </a:solidFill>
              </a:rPr>
              <a:t> </a:t>
            </a:r>
            <a:r>
              <a:rPr lang="hr-HR" sz="2000" b="1" dirty="0" err="1" smtClean="0">
                <a:solidFill>
                  <a:srgbClr val="0070C0"/>
                </a:solidFill>
              </a:rPr>
              <a:t>matter</a:t>
            </a:r>
            <a:r>
              <a:rPr lang="hr-HR" sz="2000" b="1" dirty="0" smtClean="0">
                <a:solidFill>
                  <a:srgbClr val="0070C0"/>
                </a:solidFill>
              </a:rPr>
              <a:t> </a:t>
            </a:r>
            <a:r>
              <a:rPr lang="en-US" sz="2000" dirty="0" smtClean="0">
                <a:solidFill>
                  <a:srgbClr val="0070C0"/>
                </a:solidFill>
              </a:rPr>
              <a:t>in </a:t>
            </a:r>
            <a:r>
              <a:rPr lang="en-US" sz="2000" dirty="0">
                <a:solidFill>
                  <a:srgbClr val="0070C0"/>
                </a:solidFill>
              </a:rPr>
              <a:t>the air are published daily, and in the case of hourly values for sulfur dioxide and nitrogen dioxide, </a:t>
            </a:r>
            <a:r>
              <a:rPr lang="en-US" sz="2000" b="1" dirty="0">
                <a:solidFill>
                  <a:srgbClr val="0070C0"/>
                </a:solidFill>
              </a:rPr>
              <a:t>every </a:t>
            </a:r>
            <a:r>
              <a:rPr lang="en-US" sz="2000" b="1" dirty="0" smtClean="0">
                <a:solidFill>
                  <a:srgbClr val="0070C0"/>
                </a:solidFill>
              </a:rPr>
              <a:t>hour</a:t>
            </a:r>
            <a:endParaRPr lang="pl-PL" sz="2000" b="1" dirty="0" smtClean="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677538445"/>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15.1 </a:t>
            </a:r>
            <a:r>
              <a:rPr lang="hr-HR" sz="2800" b="1" dirty="0">
                <a:solidFill>
                  <a:schemeClr val="tx2"/>
                </a:solidFill>
                <a:effectLst>
                  <a:glow>
                    <a:srgbClr val="7F7F7F">
                      <a:alpha val="35000"/>
                    </a:srgbClr>
                  </a:glow>
                </a:effectLst>
              </a:rPr>
              <a:t>REASONS FOR WEB REPORTING </a:t>
            </a:r>
            <a:endParaRPr lang="hr-HR" sz="2800" b="1" dirty="0" smtClean="0">
              <a:solidFill>
                <a:schemeClr val="tx2"/>
              </a:solidFill>
              <a:effectLst>
                <a:glow>
                  <a:srgbClr val="7F7F7F">
                    <a:alpha val="35000"/>
                  </a:srgbClr>
                </a:glow>
              </a:effectLst>
            </a:endParaRP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42042" y="1533545"/>
            <a:ext cx="8930937" cy="4154984"/>
          </a:xfrm>
          <a:prstGeom prst="rect">
            <a:avLst/>
          </a:prstGeom>
        </p:spPr>
        <p:txBody>
          <a:bodyPr wrap="square">
            <a:spAutoFit/>
          </a:bodyPr>
          <a:lstStyle/>
          <a:p>
            <a:pPr marL="0" lvl="1">
              <a:spcBef>
                <a:spcPct val="20000"/>
              </a:spcBef>
            </a:pPr>
            <a:r>
              <a:rPr lang="pl-PL" sz="2000" dirty="0" smtClean="0">
                <a:solidFill>
                  <a:srgbClr val="0070C0"/>
                </a:solidFill>
              </a:rPr>
              <a:t>– </a:t>
            </a:r>
            <a:r>
              <a:rPr lang="en-US" sz="2000" b="1" dirty="0">
                <a:solidFill>
                  <a:srgbClr val="0070C0"/>
                </a:solidFill>
              </a:rPr>
              <a:t>benzene </a:t>
            </a:r>
            <a:r>
              <a:rPr lang="en-US" sz="2000" dirty="0">
                <a:solidFill>
                  <a:srgbClr val="0070C0"/>
                </a:solidFill>
              </a:rPr>
              <a:t>concentrations in the air, </a:t>
            </a:r>
            <a:r>
              <a:rPr lang="en-US" sz="2000" b="1" dirty="0">
                <a:solidFill>
                  <a:srgbClr val="0070C0"/>
                </a:solidFill>
              </a:rPr>
              <a:t>as the average values of the last 12 months</a:t>
            </a:r>
            <a:r>
              <a:rPr lang="en-US" sz="2000" dirty="0">
                <a:solidFill>
                  <a:srgbClr val="0070C0"/>
                </a:solidFill>
              </a:rPr>
              <a:t>, are published at least every three months and, if possible, </a:t>
            </a:r>
            <a:r>
              <a:rPr lang="en-US" sz="2000" b="1" dirty="0">
                <a:solidFill>
                  <a:srgbClr val="0070C0"/>
                </a:solidFill>
              </a:rPr>
              <a:t>every month</a:t>
            </a:r>
          </a:p>
          <a:p>
            <a:pPr marL="0" lvl="1">
              <a:spcBef>
                <a:spcPct val="20000"/>
              </a:spcBef>
            </a:pPr>
            <a:r>
              <a:rPr lang="en-US" sz="2000" dirty="0">
                <a:solidFill>
                  <a:srgbClr val="0070C0"/>
                </a:solidFill>
              </a:rPr>
              <a:t>- concentrations of </a:t>
            </a:r>
            <a:r>
              <a:rPr lang="en-US" sz="2000" b="1" dirty="0">
                <a:solidFill>
                  <a:srgbClr val="0070C0"/>
                </a:solidFill>
              </a:rPr>
              <a:t>carbon monoxide </a:t>
            </a:r>
            <a:r>
              <a:rPr lang="en-US" sz="2000" dirty="0">
                <a:solidFill>
                  <a:srgbClr val="0070C0"/>
                </a:solidFill>
              </a:rPr>
              <a:t>in the air, as the </a:t>
            </a:r>
            <a:r>
              <a:rPr lang="hr-HR" sz="2000" dirty="0" err="1" smtClean="0">
                <a:solidFill>
                  <a:srgbClr val="0070C0"/>
                </a:solidFill>
              </a:rPr>
              <a:t>highest</a:t>
            </a:r>
            <a:r>
              <a:rPr lang="en-US" sz="2000" dirty="0" smtClean="0">
                <a:solidFill>
                  <a:srgbClr val="0070C0"/>
                </a:solidFill>
              </a:rPr>
              <a:t> </a:t>
            </a:r>
            <a:r>
              <a:rPr lang="hr-HR" sz="2000" b="1" dirty="0" err="1" smtClean="0">
                <a:solidFill>
                  <a:srgbClr val="0070C0"/>
                </a:solidFill>
              </a:rPr>
              <a:t>eight-hour</a:t>
            </a:r>
            <a:r>
              <a:rPr lang="en-US" sz="2000" b="1" dirty="0" smtClean="0">
                <a:solidFill>
                  <a:srgbClr val="0070C0"/>
                </a:solidFill>
              </a:rPr>
              <a:t> </a:t>
            </a:r>
            <a:r>
              <a:rPr lang="en-US" sz="2000" b="1" dirty="0">
                <a:solidFill>
                  <a:srgbClr val="0070C0"/>
                </a:solidFill>
              </a:rPr>
              <a:t>average</a:t>
            </a:r>
            <a:r>
              <a:rPr lang="en-US" sz="2000" dirty="0">
                <a:solidFill>
                  <a:srgbClr val="0070C0"/>
                </a:solidFill>
              </a:rPr>
              <a:t>, are published daily and, if possible, </a:t>
            </a:r>
            <a:r>
              <a:rPr lang="en-US" sz="2000" b="1" dirty="0">
                <a:solidFill>
                  <a:srgbClr val="0070C0"/>
                </a:solidFill>
              </a:rPr>
              <a:t>every hour</a:t>
            </a:r>
          </a:p>
          <a:p>
            <a:pPr marL="0" lvl="1">
              <a:spcBef>
                <a:spcPct val="20000"/>
              </a:spcBef>
            </a:pPr>
            <a:r>
              <a:rPr lang="en-US" sz="2000" dirty="0">
                <a:solidFill>
                  <a:srgbClr val="0070C0"/>
                </a:solidFill>
              </a:rPr>
              <a:t>- concentrations of </a:t>
            </a:r>
            <a:r>
              <a:rPr lang="en-US" sz="2000" b="1" dirty="0">
                <a:solidFill>
                  <a:srgbClr val="0070C0"/>
                </a:solidFill>
              </a:rPr>
              <a:t>hydrogen </a:t>
            </a:r>
            <a:r>
              <a:rPr lang="en-US" sz="2000" b="1" dirty="0" err="1">
                <a:solidFill>
                  <a:srgbClr val="0070C0"/>
                </a:solidFill>
              </a:rPr>
              <a:t>sulphide</a:t>
            </a:r>
            <a:r>
              <a:rPr lang="en-US" sz="2000" b="1" dirty="0">
                <a:solidFill>
                  <a:srgbClr val="0070C0"/>
                </a:solidFill>
              </a:rPr>
              <a:t> </a:t>
            </a:r>
            <a:r>
              <a:rPr lang="en-US" sz="2000" dirty="0">
                <a:solidFill>
                  <a:srgbClr val="0070C0"/>
                </a:solidFill>
              </a:rPr>
              <a:t>in the air, are published </a:t>
            </a:r>
            <a:r>
              <a:rPr lang="en-US" sz="2000" b="1" dirty="0">
                <a:solidFill>
                  <a:srgbClr val="0070C0"/>
                </a:solidFill>
              </a:rPr>
              <a:t>every hour</a:t>
            </a:r>
          </a:p>
          <a:p>
            <a:pPr marL="0" lvl="1">
              <a:spcBef>
                <a:spcPct val="20000"/>
              </a:spcBef>
            </a:pPr>
            <a:r>
              <a:rPr lang="en-US" sz="2000" dirty="0">
                <a:solidFill>
                  <a:srgbClr val="0070C0"/>
                </a:solidFill>
              </a:rPr>
              <a:t>- concentrations of </a:t>
            </a:r>
            <a:r>
              <a:rPr lang="en-US" sz="2000" b="1" dirty="0" smtClean="0">
                <a:solidFill>
                  <a:srgbClr val="0070C0"/>
                </a:solidFill>
              </a:rPr>
              <a:t>ammonia </a:t>
            </a:r>
            <a:r>
              <a:rPr lang="en-US" sz="2000" dirty="0">
                <a:solidFill>
                  <a:srgbClr val="0070C0"/>
                </a:solidFill>
              </a:rPr>
              <a:t>in the air are published </a:t>
            </a:r>
            <a:r>
              <a:rPr lang="en-US" sz="2000" b="1" dirty="0">
                <a:solidFill>
                  <a:srgbClr val="0070C0"/>
                </a:solidFill>
              </a:rPr>
              <a:t>daily and / or every hour</a:t>
            </a:r>
          </a:p>
          <a:p>
            <a:pPr marL="0" lvl="1">
              <a:spcBef>
                <a:spcPct val="20000"/>
              </a:spcBef>
            </a:pPr>
            <a:r>
              <a:rPr lang="en-US" sz="2000" dirty="0">
                <a:solidFill>
                  <a:srgbClr val="0070C0"/>
                </a:solidFill>
              </a:rPr>
              <a:t>- concentrations of </a:t>
            </a:r>
            <a:r>
              <a:rPr lang="en-US" sz="2000" b="1" dirty="0">
                <a:solidFill>
                  <a:srgbClr val="0070C0"/>
                </a:solidFill>
              </a:rPr>
              <a:t>ground-level ozone </a:t>
            </a:r>
            <a:r>
              <a:rPr lang="en-US" sz="2000" dirty="0">
                <a:solidFill>
                  <a:srgbClr val="0070C0"/>
                </a:solidFill>
              </a:rPr>
              <a:t>in air are reported daily as the </a:t>
            </a:r>
            <a:r>
              <a:rPr lang="en-US" sz="2000" b="1" dirty="0">
                <a:solidFill>
                  <a:srgbClr val="0070C0"/>
                </a:solidFill>
              </a:rPr>
              <a:t>highest </a:t>
            </a:r>
            <a:r>
              <a:rPr lang="hr-HR" sz="2000" b="1" dirty="0" err="1">
                <a:solidFill>
                  <a:srgbClr val="0070C0"/>
                </a:solidFill>
              </a:rPr>
              <a:t>eight-hour</a:t>
            </a:r>
            <a:r>
              <a:rPr lang="en-US" sz="2000" b="1" dirty="0" smtClean="0">
                <a:solidFill>
                  <a:srgbClr val="0070C0"/>
                </a:solidFill>
              </a:rPr>
              <a:t> </a:t>
            </a:r>
            <a:r>
              <a:rPr lang="en-US" sz="2000" b="1" dirty="0">
                <a:solidFill>
                  <a:srgbClr val="0070C0"/>
                </a:solidFill>
              </a:rPr>
              <a:t>average</a:t>
            </a:r>
            <a:r>
              <a:rPr lang="en-US" sz="2000" dirty="0">
                <a:solidFill>
                  <a:srgbClr val="0070C0"/>
                </a:solidFill>
              </a:rPr>
              <a:t>, and if possible, </a:t>
            </a:r>
            <a:r>
              <a:rPr lang="en-US" sz="2000" b="1" dirty="0">
                <a:solidFill>
                  <a:srgbClr val="0070C0"/>
                </a:solidFill>
              </a:rPr>
              <a:t>every hour</a:t>
            </a:r>
          </a:p>
          <a:p>
            <a:pPr marL="0" lvl="1">
              <a:spcBef>
                <a:spcPct val="20000"/>
              </a:spcBef>
            </a:pPr>
            <a:r>
              <a:rPr lang="en-US" sz="2000" dirty="0">
                <a:solidFill>
                  <a:srgbClr val="0070C0"/>
                </a:solidFill>
              </a:rPr>
              <a:t>- </a:t>
            </a:r>
            <a:r>
              <a:rPr lang="en-US" sz="2000" b="1" dirty="0">
                <a:solidFill>
                  <a:srgbClr val="0070C0"/>
                </a:solidFill>
              </a:rPr>
              <a:t>action plans for improving air quality, short-term action plans and the Air Protection Plan </a:t>
            </a:r>
            <a:r>
              <a:rPr lang="en-US" sz="2000" dirty="0">
                <a:solidFill>
                  <a:srgbClr val="0070C0"/>
                </a:solidFill>
              </a:rPr>
              <a:t>in </a:t>
            </a:r>
            <a:r>
              <a:rPr lang="en-US" sz="2000" dirty="0" smtClean="0">
                <a:solidFill>
                  <a:srgbClr val="0070C0"/>
                </a:solidFill>
              </a:rPr>
              <a:t>accordance </a:t>
            </a:r>
            <a:r>
              <a:rPr lang="en-US" sz="2000" dirty="0">
                <a:solidFill>
                  <a:srgbClr val="0070C0"/>
                </a:solidFill>
              </a:rPr>
              <a:t>with the Air Protection Act</a:t>
            </a:r>
            <a:r>
              <a:rPr lang="en-US" sz="2000" dirty="0" smtClean="0">
                <a:solidFill>
                  <a:srgbClr val="0070C0"/>
                </a:solidFill>
              </a:rPr>
              <a:t>.</a:t>
            </a:r>
            <a:r>
              <a:rPr lang="pl-PL" sz="2000" dirty="0" smtClean="0">
                <a:solidFill>
                  <a:srgbClr val="0070C0"/>
                </a:solidFill>
              </a:rPr>
              <a:t>.</a:t>
            </a:r>
            <a:endParaRPr lang="pl-PL" sz="2000" dirty="0">
              <a:solidFill>
                <a:srgbClr val="0070C0"/>
              </a:solidFill>
            </a:endParaRPr>
          </a:p>
          <a:p>
            <a:pPr marL="0" lvl="1">
              <a:spcBef>
                <a:spcPct val="20000"/>
              </a:spcBef>
            </a:pPr>
            <a:r>
              <a:rPr lang="en-US" sz="2000" dirty="0">
                <a:solidFill>
                  <a:srgbClr val="0070C0"/>
                </a:solidFill>
              </a:rPr>
              <a:t>This information is also published in a </a:t>
            </a:r>
            <a:r>
              <a:rPr lang="en-US" sz="2000" b="1" dirty="0" smtClean="0">
                <a:solidFill>
                  <a:srgbClr val="0070C0"/>
                </a:solidFill>
              </a:rPr>
              <a:t>machine</a:t>
            </a:r>
            <a:r>
              <a:rPr lang="hr-HR" sz="2000" b="1" dirty="0" smtClean="0">
                <a:solidFill>
                  <a:srgbClr val="0070C0"/>
                </a:solidFill>
              </a:rPr>
              <a:t> -</a:t>
            </a:r>
            <a:r>
              <a:rPr lang="en-US" sz="2000" b="1" dirty="0" smtClean="0">
                <a:solidFill>
                  <a:srgbClr val="0070C0"/>
                </a:solidFill>
              </a:rPr>
              <a:t> </a:t>
            </a:r>
            <a:r>
              <a:rPr lang="en-US" sz="2000" b="1" dirty="0">
                <a:solidFill>
                  <a:srgbClr val="0070C0"/>
                </a:solidFill>
              </a:rPr>
              <a:t>readable form</a:t>
            </a:r>
            <a:r>
              <a:rPr lang="en-US" sz="2000" dirty="0">
                <a:solidFill>
                  <a:srgbClr val="0070C0"/>
                </a:solidFill>
              </a:rPr>
              <a:t>, together with other general information on air quality, on the Agency's </a:t>
            </a:r>
            <a:r>
              <a:rPr lang="en-US" sz="2000" dirty="0" smtClean="0">
                <a:solidFill>
                  <a:srgbClr val="0070C0"/>
                </a:solidFill>
              </a:rPr>
              <a:t>website</a:t>
            </a:r>
            <a:r>
              <a:rPr lang="pl-PL" sz="2000" dirty="0" smtClean="0">
                <a:solidFill>
                  <a:srgbClr val="0070C0"/>
                </a:solidFill>
              </a:rPr>
              <a:t>.</a:t>
            </a:r>
            <a:endParaRPr lang="pl-PL" sz="2000" dirty="0">
              <a:solidFill>
                <a:srgbClr val="0070C0"/>
              </a:solidFill>
            </a:endParaRPr>
          </a:p>
        </p:txBody>
      </p:sp>
      <p:grpSp>
        <p:nvGrpSpPr>
          <p:cNvPr id="12" name="Group 3"/>
          <p:cNvGrpSpPr>
            <a:grpSpLocks noChangeAspect="1"/>
          </p:cNvGrpSpPr>
          <p:nvPr/>
        </p:nvGrpSpPr>
        <p:grpSpPr bwMode="auto">
          <a:xfrm>
            <a:off x="442354" y="6362429"/>
            <a:ext cx="4500798" cy="411137"/>
            <a:chOff x="14858" y="6031800"/>
            <a:chExt cx="7310482" cy="703818"/>
          </a:xfrm>
        </p:grpSpPr>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5"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3271145663"/>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r>
              <a:rPr lang="hr-HR" sz="2800" b="1" dirty="0" smtClean="0">
                <a:solidFill>
                  <a:schemeClr val="tx2"/>
                </a:solidFill>
                <a:effectLst>
                  <a:glow>
                    <a:srgbClr val="7F7F7F">
                      <a:alpha val="35000"/>
                    </a:srgbClr>
                  </a:glow>
                </a:effectLst>
              </a:rPr>
              <a:t> </a:t>
            </a:r>
            <a:r>
              <a:rPr lang="hr-HR" sz="2800" b="1" dirty="0">
                <a:solidFill>
                  <a:schemeClr val="tx2"/>
                </a:solidFill>
                <a:effectLst>
                  <a:glow>
                    <a:srgbClr val="7F7F7F">
                      <a:alpha val="35000"/>
                    </a:srgbClr>
                  </a:glow>
                </a:effectLst>
              </a:rPr>
              <a:t>15.2 „NEAR REAL TIME” </a:t>
            </a:r>
            <a:r>
              <a:rPr lang="hr-HR" sz="2800" b="1" dirty="0" smtClean="0">
                <a:solidFill>
                  <a:schemeClr val="tx2"/>
                </a:solidFill>
                <a:effectLst>
                  <a:glow>
                    <a:srgbClr val="7F7F7F">
                      <a:alpha val="35000"/>
                    </a:srgbClr>
                  </a:glow>
                </a:effectLst>
              </a:rPr>
              <a:t>REPORTING</a:t>
            </a:r>
          </a:p>
        </p:txBody>
      </p:sp>
      <p:sp>
        <p:nvSpPr>
          <p:cNvPr id="9" name="Content Placeholder 8"/>
          <p:cNvSpPr>
            <a:spLocks/>
          </p:cNvSpPr>
          <p:nvPr/>
        </p:nvSpPr>
        <p:spPr bwMode="auto">
          <a:xfrm>
            <a:off x="457200" y="1533545"/>
            <a:ext cx="8362950" cy="480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0" indent="-342900">
              <a:spcBef>
                <a:spcPct val="20000"/>
              </a:spcBef>
              <a:buFont typeface="Arial" charset="0"/>
              <a:buChar char="•"/>
            </a:pPr>
            <a:endParaRPr lang="hr-BA" sz="2000" dirty="0" smtClean="0">
              <a:solidFill>
                <a:srgbClr val="0070C0"/>
              </a:solidFill>
            </a:endParaRPr>
          </a:p>
        </p:txBody>
      </p:sp>
      <p:grpSp>
        <p:nvGrpSpPr>
          <p:cNvPr id="6" name="Group 5"/>
          <p:cNvGrpSpPr/>
          <p:nvPr/>
        </p:nvGrpSpPr>
        <p:grpSpPr>
          <a:xfrm>
            <a:off x="376239" y="6334443"/>
            <a:ext cx="3493723" cy="439123"/>
            <a:chOff x="71999" y="6334443"/>
            <a:chExt cx="3493723" cy="439123"/>
          </a:xfrm>
        </p:grpSpPr>
        <p:grpSp>
          <p:nvGrpSpPr>
            <p:cNvPr id="14338" name="Group 3"/>
            <p:cNvGrpSpPr>
              <a:grpSpLocks noChangeAspect="1"/>
            </p:cNvGrpSpPr>
            <p:nvPr/>
          </p:nvGrpSpPr>
          <p:grpSpPr bwMode="auto">
            <a:xfrm>
              <a:off x="138114" y="6362429"/>
              <a:ext cx="3363748" cy="411137"/>
              <a:chOff x="14858" y="6031800"/>
              <a:chExt cx="5463613" cy="703818"/>
            </a:xfrm>
          </p:grpSpPr>
          <p:pic>
            <p:nvPicPr>
              <p:cNvPr id="1434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3108169" cy="385160"/>
              </a:xfrm>
              <a:prstGeom prst="rect">
                <a:avLst/>
              </a:prstGeom>
            </p:spPr>
            <p:txBody>
              <a:bodyPr wrap="none">
                <a:spAutoFit/>
              </a:bodyPr>
              <a:lstStyle/>
              <a:p>
                <a:pPr fontAlgn="auto">
                  <a:spcBef>
                    <a:spcPts val="0"/>
                  </a:spcBef>
                  <a:spcAft>
                    <a:spcPts val="0"/>
                  </a:spcAft>
                  <a:defRPr/>
                </a:pPr>
                <a:r>
                  <a:rPr lang="hr-HR" sz="1200" dirty="0">
                    <a:latin typeface="Arial Narrow" pitchFamily="34" charset="0"/>
                    <a:cs typeface="+mn-cs"/>
                  </a:rPr>
                  <a:t>Institut za energetiku i </a:t>
                </a:r>
                <a:r>
                  <a:rPr lang="hr-HR" sz="1200" dirty="0" smtClean="0">
                    <a:latin typeface="Arial Narrow" pitchFamily="34" charset="0"/>
                    <a:cs typeface="+mn-cs"/>
                  </a:rPr>
                  <a:t>zaštitu </a:t>
                </a:r>
                <a:r>
                  <a:rPr lang="hr-HR" sz="1200" dirty="0">
                    <a:latin typeface="Arial Narrow" pitchFamily="34" charset="0"/>
                    <a:cs typeface="+mn-cs"/>
                  </a:rPr>
                  <a:t>okoliša</a:t>
                </a:r>
              </a:p>
            </p:txBody>
          </p:sp>
        </p:grpSp>
        <p:sp>
          <p:nvSpPr>
            <p:cNvPr id="5" name="Rectangle 4"/>
            <p:cNvSpPr/>
            <p:nvPr/>
          </p:nvSpPr>
          <p:spPr>
            <a:xfrm>
              <a:off x="71999" y="6334443"/>
              <a:ext cx="349372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170" y="6078931"/>
            <a:ext cx="819220" cy="579812"/>
          </a:xfrm>
          <a:prstGeom prst="rect">
            <a:avLst/>
          </a:prstGeom>
        </p:spPr>
      </p:pic>
      <p:sp>
        <p:nvSpPr>
          <p:cNvPr id="2" name="Rectangle 1"/>
          <p:cNvSpPr/>
          <p:nvPr/>
        </p:nvSpPr>
        <p:spPr>
          <a:xfrm>
            <a:off x="107328" y="1651596"/>
            <a:ext cx="8930937" cy="1323439"/>
          </a:xfrm>
          <a:prstGeom prst="rect">
            <a:avLst/>
          </a:prstGeom>
        </p:spPr>
        <p:txBody>
          <a:bodyPr wrap="square">
            <a:spAutoFit/>
          </a:bodyPr>
          <a:lstStyle/>
          <a:p>
            <a:pPr marL="0" lvl="1">
              <a:spcBef>
                <a:spcPct val="20000"/>
              </a:spcBef>
            </a:pPr>
            <a:r>
              <a:rPr lang="en-US" sz="2000" dirty="0">
                <a:solidFill>
                  <a:srgbClr val="0070C0"/>
                </a:solidFill>
              </a:rPr>
              <a:t>Reporting "Near Real Time" (</a:t>
            </a:r>
            <a:r>
              <a:rPr lang="en-US" sz="2000" b="1" dirty="0">
                <a:solidFill>
                  <a:srgbClr val="0070C0"/>
                </a:solidFill>
              </a:rPr>
              <a:t>NRT</a:t>
            </a:r>
            <a:r>
              <a:rPr lang="en-US" sz="2000" dirty="0">
                <a:solidFill>
                  <a:srgbClr val="0070C0"/>
                </a:solidFill>
              </a:rPr>
              <a:t>) data (former name) or Up To Date (</a:t>
            </a:r>
            <a:r>
              <a:rPr lang="en-US" sz="2000" b="1" dirty="0">
                <a:solidFill>
                  <a:srgbClr val="0070C0"/>
                </a:solidFill>
              </a:rPr>
              <a:t>UTD)</a:t>
            </a:r>
            <a:r>
              <a:rPr lang="en-US" sz="2000" dirty="0">
                <a:solidFill>
                  <a:srgbClr val="0070C0"/>
                </a:solidFill>
              </a:rPr>
              <a:t> </a:t>
            </a:r>
            <a:r>
              <a:rPr lang="hr-HR" sz="2000" dirty="0" err="1" smtClean="0">
                <a:solidFill>
                  <a:srgbClr val="0070C0"/>
                </a:solidFill>
              </a:rPr>
              <a:t>of</a:t>
            </a:r>
            <a:r>
              <a:rPr lang="hr-HR" sz="2000" dirty="0" smtClean="0">
                <a:solidFill>
                  <a:srgbClr val="0070C0"/>
                </a:solidFill>
              </a:rPr>
              <a:t> </a:t>
            </a:r>
            <a:r>
              <a:rPr lang="en-US" sz="2000" dirty="0" smtClean="0">
                <a:solidFill>
                  <a:srgbClr val="0070C0"/>
                </a:solidFill>
              </a:rPr>
              <a:t>data </a:t>
            </a:r>
            <a:r>
              <a:rPr lang="en-US" sz="2000" dirty="0">
                <a:solidFill>
                  <a:srgbClr val="0070C0"/>
                </a:solidFill>
              </a:rPr>
              <a:t>(new name) takes place every hour by transferring the .xml file with the air quality data from the portal "</a:t>
            </a:r>
            <a:r>
              <a:rPr lang="en-US" sz="2000" b="1" dirty="0">
                <a:solidFill>
                  <a:srgbClr val="0070C0"/>
                </a:solidFill>
              </a:rPr>
              <a:t>Air quality in the Republic of Croatia" </a:t>
            </a:r>
            <a:r>
              <a:rPr lang="hr-HR" sz="2000" dirty="0" smtClean="0">
                <a:solidFill>
                  <a:srgbClr val="0070C0"/>
                </a:solidFill>
              </a:rPr>
              <a:t>to</a:t>
            </a:r>
            <a:r>
              <a:rPr lang="en-US" sz="2000" dirty="0" smtClean="0">
                <a:solidFill>
                  <a:srgbClr val="0070C0"/>
                </a:solidFill>
              </a:rPr>
              <a:t> </a:t>
            </a:r>
            <a:r>
              <a:rPr lang="en-US" sz="2000" dirty="0">
                <a:solidFill>
                  <a:srgbClr val="0070C0"/>
                </a:solidFill>
              </a:rPr>
              <a:t>the </a:t>
            </a:r>
            <a:r>
              <a:rPr lang="en-US" sz="2000" b="1" dirty="0">
                <a:solidFill>
                  <a:srgbClr val="0070C0"/>
                </a:solidFill>
              </a:rPr>
              <a:t>European Air Quality </a:t>
            </a:r>
            <a:r>
              <a:rPr lang="en-US" sz="2000" b="1" dirty="0" smtClean="0">
                <a:solidFill>
                  <a:srgbClr val="0070C0"/>
                </a:solidFill>
              </a:rPr>
              <a:t>Portal</a:t>
            </a:r>
            <a:r>
              <a:rPr lang="hr-HR" sz="2000" b="1" dirty="0">
                <a:solidFill>
                  <a:srgbClr val="0070C0"/>
                </a:solidFill>
              </a:rPr>
              <a:t>.</a:t>
            </a:r>
            <a:endParaRPr lang="pl-PL" sz="2000" b="1" dirty="0" smtClean="0">
              <a:solidFill>
                <a:srgbClr val="0070C0"/>
              </a:solidFill>
            </a:endParaRPr>
          </a:p>
        </p:txBody>
      </p:sp>
      <p:pic>
        <p:nvPicPr>
          <p:cNvPr id="3" name="Picture 2"/>
          <p:cNvPicPr>
            <a:picLocks noChangeAspect="1"/>
          </p:cNvPicPr>
          <p:nvPr/>
        </p:nvPicPr>
        <p:blipFill>
          <a:blip r:embed="rId4"/>
          <a:stretch>
            <a:fillRect/>
          </a:stretch>
        </p:blipFill>
        <p:spPr>
          <a:xfrm>
            <a:off x="255744" y="3208507"/>
            <a:ext cx="3346885" cy="2624951"/>
          </a:xfrm>
          <a:prstGeom prst="rect">
            <a:avLst/>
          </a:prstGeom>
        </p:spPr>
      </p:pic>
      <p:pic>
        <p:nvPicPr>
          <p:cNvPr id="8" name="Picture 7"/>
          <p:cNvPicPr>
            <a:picLocks noChangeAspect="1"/>
          </p:cNvPicPr>
          <p:nvPr/>
        </p:nvPicPr>
        <p:blipFill>
          <a:blip r:embed="rId5"/>
          <a:stretch>
            <a:fillRect/>
          </a:stretch>
        </p:blipFill>
        <p:spPr>
          <a:xfrm>
            <a:off x="4785667" y="3263595"/>
            <a:ext cx="4176479" cy="2376213"/>
          </a:xfrm>
          <a:prstGeom prst="rect">
            <a:avLst/>
          </a:prstGeom>
        </p:spPr>
      </p:pic>
      <p:sp>
        <p:nvSpPr>
          <p:cNvPr id="10" name="Right Arrow 9"/>
          <p:cNvSpPr/>
          <p:nvPr/>
        </p:nvSpPr>
        <p:spPr>
          <a:xfrm>
            <a:off x="3804085" y="4168767"/>
            <a:ext cx="768712" cy="49565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Rectangle 19"/>
          <p:cNvSpPr/>
          <p:nvPr/>
        </p:nvSpPr>
        <p:spPr>
          <a:xfrm>
            <a:off x="3804085" y="4808003"/>
            <a:ext cx="696806" cy="400110"/>
          </a:xfrm>
          <a:prstGeom prst="rect">
            <a:avLst/>
          </a:prstGeom>
        </p:spPr>
        <p:txBody>
          <a:bodyPr wrap="square">
            <a:spAutoFit/>
          </a:bodyPr>
          <a:lstStyle/>
          <a:p>
            <a:pPr marL="0" lvl="1">
              <a:spcBef>
                <a:spcPct val="20000"/>
              </a:spcBef>
            </a:pPr>
            <a:r>
              <a:rPr lang="pl-PL" sz="2000" dirty="0" smtClean="0">
                <a:solidFill>
                  <a:srgbClr val="0070C0"/>
                </a:solidFill>
              </a:rPr>
              <a:t>.xml</a:t>
            </a:r>
            <a:endParaRPr lang="pl-PL" sz="2000" dirty="0">
              <a:solidFill>
                <a:srgbClr val="0070C0"/>
              </a:solidFill>
            </a:endParaRPr>
          </a:p>
        </p:txBody>
      </p:sp>
      <p:grpSp>
        <p:nvGrpSpPr>
          <p:cNvPr id="15" name="Group 3"/>
          <p:cNvGrpSpPr>
            <a:grpSpLocks noChangeAspect="1"/>
          </p:cNvGrpSpPr>
          <p:nvPr/>
        </p:nvGrpSpPr>
        <p:grpSpPr bwMode="auto">
          <a:xfrm>
            <a:off x="442354" y="6362429"/>
            <a:ext cx="4500798" cy="411137"/>
            <a:chOff x="14858" y="6031800"/>
            <a:chExt cx="7310482" cy="703818"/>
          </a:xfrm>
        </p:grpSpPr>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911728" y="6031800"/>
              <a:ext cx="5413612" cy="474190"/>
            </a:xfrm>
            <a:prstGeom prst="rect">
              <a:avLst/>
            </a:prstGeom>
          </p:spPr>
          <p:txBody>
            <a:bodyPr wrap="none">
              <a:spAutoFit/>
            </a:bodyPr>
            <a:lstStyle/>
            <a:p>
              <a:pPr fontAlgn="auto">
                <a:spcBef>
                  <a:spcPts val="0"/>
                </a:spcBef>
                <a:spcAft>
                  <a:spcPts val="0"/>
                </a:spcAft>
                <a:defRPr/>
              </a:pPr>
              <a:r>
                <a:rPr lang="en-US" sz="1200" dirty="0" smtClean="0">
                  <a:latin typeface="Arial Narrow" pitchFamily="34" charset="0"/>
                  <a:cs typeface="+mn-cs"/>
                </a:rPr>
                <a:t>Energy Research and Environmental Protection Institute</a:t>
              </a:r>
              <a:endParaRPr lang="en-US" sz="1200" dirty="0">
                <a:latin typeface="Arial Narrow" pitchFamily="34" charset="0"/>
                <a:cs typeface="+mn-cs"/>
              </a:endParaRPr>
            </a:p>
          </p:txBody>
        </p:sp>
      </p:grpSp>
      <p:sp>
        <p:nvSpPr>
          <p:cNvPr id="18" name="Podnaslov 2"/>
          <p:cNvSpPr txBox="1">
            <a:spLocks/>
          </p:cNvSpPr>
          <p:nvPr/>
        </p:nvSpPr>
        <p:spPr>
          <a:xfrm>
            <a:off x="0" y="141452"/>
            <a:ext cx="9131086" cy="2909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i="1" dirty="0" smtClean="0">
                <a:solidFill>
                  <a:schemeClr val="accent1">
                    <a:lumMod val="50000"/>
                  </a:schemeClr>
                </a:solidFill>
              </a:rPr>
              <a:t>European Union IPA 2013 Programme for Croatia</a:t>
            </a:r>
            <a:endParaRPr lang="en-US" sz="1200" i="1" dirty="0">
              <a:solidFill>
                <a:schemeClr val="accent1">
                  <a:lumMod val="50000"/>
                </a:schemeClr>
              </a:solidFill>
            </a:endParaRPr>
          </a:p>
        </p:txBody>
      </p:sp>
    </p:spTree>
    <p:extLst>
      <p:ext uri="{BB962C8B-B14F-4D97-AF65-F5344CB8AC3E}">
        <p14:creationId xmlns:p14="http://schemas.microsoft.com/office/powerpoint/2010/main" val="798235832"/>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39938</TotalTime>
  <Words>6392</Words>
  <Application>Microsoft Office PowerPoint</Application>
  <PresentationFormat>On-screen Show (4:3)</PresentationFormat>
  <Paragraphs>876</Paragraphs>
  <Slides>69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Arial Narrow</vt:lpstr>
      <vt:lpstr>Calibri</vt:lpstr>
      <vt:lpstr>Times New Roman</vt:lpstr>
      <vt:lpstr>Office Theme</vt:lpstr>
      <vt:lpstr>PowerPoint Presentation</vt:lpstr>
      <vt:lpstr>TOPIC 15: Web reporting (benefits for target groups)</vt:lpstr>
      <vt:lpstr> 15.1 REASONS FOR WEB REPORTING </vt:lpstr>
      <vt:lpstr> 15.1 REASONS FOR WEB REPORTING </vt:lpstr>
      <vt:lpstr> 15.1 REASONS FOR WEB REPORTING </vt:lpstr>
      <vt:lpstr> 15.1 REASONS FOR WEB REPORTING </vt:lpstr>
      <vt:lpstr> 15.1 REASONS FOR WEB REPORTING </vt:lpstr>
      <vt:lpstr> 15.1 REASONS FOR WEB REPORTING </vt:lpstr>
      <vt:lpstr> 15.2 „NEAR REAL TIME” REPORTING</vt:lpstr>
      <vt:lpstr> 15.2 „NEAR REAL TIME” REPORTING</vt:lpstr>
      <vt:lpstr> 15.2 „NEAR REAL TIME” REPORTING</vt:lpstr>
      <vt:lpstr> 15.2 „NEAR REAL TIME” REPORTING</vt:lpstr>
      <vt:lpstr> 15.2 „NEAR REAL TIME” REPORTING</vt:lpstr>
      <vt:lpstr> 15.2 „NEAR REAL TIME” REPORTING</vt:lpstr>
      <vt:lpstr> 15.3 WEB REPORTING OF VALIDATED AND NON-VALIDATED DATA</vt:lpstr>
      <vt:lpstr> 15.3 WEB REPORTING OF VALIDATED AND NON-VALIDATED DATA</vt:lpstr>
      <vt:lpstr> 15.3 WEB REPORTING OF VALIDATED AND NON-VALIDATED DATA</vt:lpstr>
      <vt:lpstr> 15.3 WEB REPORTING OF VALIDATED AND NON-VALIDATED DATA</vt:lpstr>
      <vt:lpstr> 15.3 WEB REPORTING OF VALIDATED AND NON-VALIDATED DATA</vt:lpstr>
      <vt:lpstr> 15.3 WEB REPORTING OF VALIDATED AND NON-VALIDATED DATA</vt:lpstr>
      <vt:lpstr> 15.3 WEB REPORTING OF VALIDATED AND NON-VALIDATED DATA</vt:lpstr>
      <vt:lpstr> 15.3 WEB REPORTING OF VALIDATED AND NON-VALIDATED DATA</vt:lpstr>
      <vt:lpstr>  15.3 WEB REPORTING OF VALIDATED AND NON-VALIDATED DATA</vt:lpstr>
      <vt:lpstr>  15.3 WEB REPORTING OF VALIDATED AND NON-VALIDATED DATA</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15.4 REPORTING BY AIR QUALITY INDEX</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 15.5 EXAMPLES</vt:lpstr>
      <vt:lpstr>THANK YOU FOR YOUR ATTENTION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Idris Tonković</cp:lastModifiedBy>
  <cp:revision>1143</cp:revision>
  <cp:lastPrinted>2017-11-17T07:50:58Z</cp:lastPrinted>
  <dcterms:created xsi:type="dcterms:W3CDTF">2011-04-14T13:56:18Z</dcterms:created>
  <dcterms:modified xsi:type="dcterms:W3CDTF">2018-05-21T07:40:44Z</dcterms:modified>
</cp:coreProperties>
</file>